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258" r:id="rId6"/>
    <p:sldId id="262" r:id="rId7"/>
    <p:sldId id="263" r:id="rId8"/>
    <p:sldId id="264" r:id="rId9"/>
    <p:sldId id="269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797" userDrawn="1">
          <p15:clr>
            <a:srgbClr val="A4A3A4"/>
          </p15:clr>
        </p15:guide>
        <p15:guide id="2" pos="1300" userDrawn="1">
          <p15:clr>
            <a:srgbClr val="A4A3A4"/>
          </p15:clr>
        </p15:guide>
        <p15:guide id="3" orient="horz" pos="1412" userDrawn="1">
          <p15:clr>
            <a:srgbClr val="A4A3A4"/>
          </p15:clr>
        </p15:guide>
        <p15:guide id="4" orient="horz" pos="2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1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4" y="48"/>
      </p:cViewPr>
      <p:guideLst>
        <p:guide pos="2797"/>
        <p:guide pos="1300"/>
        <p:guide orient="horz" pos="1412"/>
        <p:guide orient="horz" pos="290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B6EB-7640-4A3C-903D-F0511B920E8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C2E46-C9F5-4202-B3AC-E058B5152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6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669" y="859659"/>
            <a:ext cx="4432735" cy="2387600"/>
          </a:xfrm>
        </p:spPr>
        <p:txBody>
          <a:bodyPr anchor="b"/>
          <a:lstStyle>
            <a:lvl1pPr algn="l">
              <a:lnSpc>
                <a:spcPct val="101000"/>
              </a:lnSpc>
              <a:defRPr sz="3551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3669" y="3677098"/>
            <a:ext cx="4432735" cy="570929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Etternavn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3669" y="4327031"/>
            <a:ext cx="443273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>
                <a:solidFill>
                  <a:schemeClr val="tx2"/>
                </a:solidFill>
              </a:defRPr>
            </a:lvl1pPr>
          </a:lstStyle>
          <a:p>
            <a:r>
              <a:rPr lang="en-US"/>
              <a:t>Dato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616AD0-8DB5-477D-8E29-43C962A4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4622" y="2243418"/>
            <a:ext cx="2383811" cy="23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30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A4A3A4"/>
          </p15:clr>
        </p15:guide>
        <p15:guide id="2" pos="1300" userDrawn="1">
          <p15:clr>
            <a:srgbClr val="A4A3A4"/>
          </p15:clr>
        </p15:guide>
        <p15:guide id="3" orient="horz" pos="2908" userDrawn="1">
          <p15:clr>
            <a:srgbClr val="A4A3A4"/>
          </p15:clr>
        </p15:guide>
        <p15:guide id="4" orient="horz" pos="1412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rød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669" y="859659"/>
            <a:ext cx="4432735" cy="2387600"/>
          </a:xfrm>
        </p:spPr>
        <p:txBody>
          <a:bodyPr anchor="b"/>
          <a:lstStyle>
            <a:lvl1pPr algn="l">
              <a:lnSpc>
                <a:spcPct val="101000"/>
              </a:lnSpc>
              <a:defRPr sz="3551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33669" y="3677098"/>
            <a:ext cx="4432735" cy="570929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 err="1"/>
              <a:t>Navn</a:t>
            </a:r>
            <a:r>
              <a:rPr lang="en-US" dirty="0"/>
              <a:t> </a:t>
            </a:r>
            <a:r>
              <a:rPr lang="en-US" dirty="0" err="1"/>
              <a:t>Etternavn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3669" y="4327031"/>
            <a:ext cx="443273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>
                <a:solidFill>
                  <a:schemeClr val="bg2"/>
                </a:solidFill>
              </a:defRPr>
            </a:lvl1pPr>
          </a:lstStyle>
          <a:p>
            <a:r>
              <a:rPr lang="en-US"/>
              <a:t>Dato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EA19EE-7D28-4E4D-B4E9-85CE96A93E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A489-901A-434F-985B-C5A838692032}"/>
              </a:ext>
            </a:extLst>
          </p:cNvPr>
          <p:cNvSpPr txBox="1"/>
          <p:nvPr userDrawn="1"/>
        </p:nvSpPr>
        <p:spPr>
          <a:xfrm>
            <a:off x="403081" y="6482054"/>
            <a:ext cx="177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>
                <a:solidFill>
                  <a:schemeClr val="bg2"/>
                </a:solidFill>
                <a:latin typeface="+mj-lt"/>
              </a:rPr>
              <a:t>Norges Bygdekvinnelag</a:t>
            </a:r>
            <a:endParaRPr lang="en-US" sz="10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0993ED-570B-4EB8-87E2-566670B3F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4622" y="2243418"/>
            <a:ext cx="2383811" cy="23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orient="horz" pos="2908" userDrawn="1">
          <p15:clr>
            <a:srgbClr val="A4A3A4"/>
          </p15:clr>
        </p15:guide>
        <p15:guide id="3" pos="2797" userDrawn="1">
          <p15:clr>
            <a:srgbClr val="A4A3A4"/>
          </p15:clr>
        </p15:guide>
        <p15:guide id="4" pos="1300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32D88FD-057C-4017-83A2-884F617D4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65" y="54971"/>
            <a:ext cx="12082215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6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05ECD64-8729-4FB2-A4CA-651C37AEC0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3085" y="54970"/>
            <a:ext cx="2960822" cy="3083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926807B-4A30-4EB4-B055-B6958E009A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6427" y="54970"/>
            <a:ext cx="2973053" cy="3083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0643C92-0771-4C0D-A909-EF8310F0AF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53085" y="3183652"/>
            <a:ext cx="2963527" cy="307182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4875F29-865B-4C83-9959-79669CDA9D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6427" y="3183652"/>
            <a:ext cx="2973053" cy="307182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E1B2CFF-A33A-4763-98FD-3BB5D2C5F0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65" y="54971"/>
            <a:ext cx="6019862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6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43" y="1749632"/>
            <a:ext cx="5394272" cy="449125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77CC30-A60F-446E-B82E-051AEFCC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32" y="834880"/>
            <a:ext cx="5398390" cy="808759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51623EF6-DC16-45B2-8699-397FB6B6DC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3085" y="54971"/>
            <a:ext cx="5986395" cy="620050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9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028" y="1829012"/>
            <a:ext cx="8463111" cy="44118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77CC30-A60F-446E-B82E-051AEFCC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32" y="834880"/>
            <a:ext cx="11306407" cy="808759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2202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732" y="375947"/>
            <a:ext cx="49949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543" y="1853262"/>
            <a:ext cx="4991138" cy="3987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Tlick</a:t>
            </a:r>
            <a:r>
              <a:rPr lang="en-US" dirty="0"/>
              <a:t> to edit Master text styles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6028" y="6400486"/>
            <a:ext cx="28099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5939" y="640048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j-lt"/>
              </a:defRPr>
            </a:lvl1pPr>
          </a:lstStyle>
          <a:p>
            <a:fld id="{A3EA19EE-7D28-4E4D-B4E9-85CE96A93E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B5FD-0C17-4881-A1A9-81C96173DD76}"/>
              </a:ext>
            </a:extLst>
          </p:cNvPr>
          <p:cNvSpPr txBox="1"/>
          <p:nvPr userDrawn="1"/>
        </p:nvSpPr>
        <p:spPr>
          <a:xfrm>
            <a:off x="403081" y="6482054"/>
            <a:ext cx="177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>
                <a:solidFill>
                  <a:schemeClr val="tx2"/>
                </a:solidFill>
                <a:latin typeface="+mj-lt"/>
              </a:rPr>
              <a:t>Norges Bygdekvinnelag</a:t>
            </a:r>
            <a:endParaRPr lang="en-US" sz="10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48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4" r:id="rId4"/>
    <p:sldLayoutId id="2147483662" r:id="rId5"/>
    <p:sldLayoutId id="2147483675" r:id="rId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001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30201" indent="-13020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4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mailto:sosan.mollestad@bygdekvinnelaget.no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https://norskfriluftsliv.no/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hyperlink" Target="https://turmat.no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turmat.no" TargetMode="External"/><Relationship Id="rId2" Type="http://schemas.openxmlformats.org/officeDocument/2006/relationships/hyperlink" Target="https://turmat.no/artikler/sok-stimuleringsmidler-til-turmat-fra-hele-verden-aktivite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bygdekvinnelaget.no/friluftsglede-og-inkludering-0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0604F-42A0-44AA-84D3-28A95CD0B4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1FE04-0727-462D-B2D4-737B5E1FF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669" y="3677098"/>
            <a:ext cx="4432735" cy="804847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Friluftsglede</a:t>
            </a:r>
            <a:r>
              <a:rPr lang="en-US" dirty="0"/>
              <a:t> og </a:t>
            </a:r>
            <a:r>
              <a:rPr lang="en-US" dirty="0" err="1"/>
              <a:t>inkludering</a:t>
            </a:r>
            <a:r>
              <a:rPr lang="en-US" dirty="0"/>
              <a:t>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23270-52E4-4DCB-BFA0-CC4B806F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64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2CDAEB5-428D-B5A9-1C7B-2461D898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1572490"/>
            <a:ext cx="5394272" cy="4668393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håper at mange lokallag vil delta i prosjektet for å  skape glede, trivsel og gode opplevelser gjennom friluftsaktiviteter og et inkluderende fellesskap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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 gjerne kontakt med prosjektleder Sosan Asgari Mollestad på e-post 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2"/>
              </a:rPr>
              <a:t>sosan.mollestad@bygdekvinnelaget.no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eller </a:t>
            </a:r>
          </a:p>
          <a:p>
            <a:pPr marL="0" indent="0">
              <a:buNone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mobil 901 41 091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3C27DE4-21DE-9EC4-C9A5-A28EADE6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10</a:t>
            </a:fld>
            <a:endParaRPr lang="en-US"/>
          </a:p>
        </p:txBody>
      </p:sp>
      <p:pic>
        <p:nvPicPr>
          <p:cNvPr id="8" name="Plassholder for bilde 7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71A0EFD2-B133-59DF-A633-5FC797776D3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r="22840"/>
          <a:stretch>
            <a:fillRect/>
          </a:stretch>
        </p:blipFill>
        <p:spPr/>
      </p:pic>
      <p:pic>
        <p:nvPicPr>
          <p:cNvPr id="10" name="Grafikk 9" descr="En blomster bukett">
            <a:extLst>
              <a:ext uri="{FF2B5EF4-FFF2-40B4-BE49-F238E27FC236}">
                <a16:creationId xmlns:a16="http://schemas.microsoft.com/office/drawing/2014/main" id="{5DB737FB-34B0-34F6-EB8E-3F5CB3863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6710" y="4225783"/>
            <a:ext cx="2029691" cy="20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9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04A6A17-FE02-42E4-E008-73D232363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er Friluftslivets år.</a:t>
            </a:r>
          </a:p>
          <a:p>
            <a:endParaRPr lang="nb-NO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Norges Bygdekvinnelag inviterer alle våre lokallag til å bli med på å markere Friluftslivets år gjennom prosjektet "</a:t>
            </a:r>
            <a:r>
              <a:rPr lang="nb-NO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Friluftsglede</a:t>
            </a:r>
            <a:r>
              <a:rPr lang="nb-NO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inkludering"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skal </a:t>
            </a:r>
            <a:r>
              <a:rPr lang="nb-NO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sammen inspirere til sterkere innsats for inkludering gjennom friluftsaktiviteter der vi bor.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2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E9E717A0-4500-4C1E-CF72-B9EAAEA3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Nytt prosjekt i 2025</a:t>
            </a:r>
          </a:p>
        </p:txBody>
      </p:sp>
      <p:pic>
        <p:nvPicPr>
          <p:cNvPr id="9" name="Plassholder for bilde 8" descr="Et bilde som inneholder klær, person, telt, mann&#10;&#10;Automatisk generert beskrivelse">
            <a:extLst>
              <a:ext uri="{FF2B5EF4-FFF2-40B4-BE49-F238E27FC236}">
                <a16:creationId xmlns:a16="http://schemas.microsoft.com/office/drawing/2014/main" id="{B6A2CDA2-C5F5-9E1D-5E17-0D3D20F5CBD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r="13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247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5048D1B-DB7E-37B5-955B-01B44A842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1558636"/>
            <a:ext cx="5394272" cy="4682248"/>
          </a:xfrm>
        </p:spPr>
        <p:txBody>
          <a:bodyPr/>
          <a:lstStyle/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Målet for prosjektet er å styrke inkludering av kvinner med minoritetsbakgrunn og deres barn i bygda gjennom å tilby lavterskel aktiviteter i friluft. 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Aktivitetene skal være inkluderende og åpen for alle i bygda.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Aktivitetene skal åpne for muligheten til å tilegne seg kunnskap om norsk friluftslivskultur, kompetanse om friluftsliv, opplevelse av mestring og tilhørighet til et fellesskap.</a:t>
            </a:r>
          </a:p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3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269F61F-7497-B5C3-E308-452C6A6D3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2" y="834881"/>
            <a:ext cx="5398390" cy="633702"/>
          </a:xfrm>
        </p:spPr>
        <p:txBody>
          <a:bodyPr/>
          <a:lstStyle/>
          <a:p>
            <a:pPr algn="ctr"/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Mål for prosjektet og aktivitetene</a:t>
            </a:r>
          </a:p>
        </p:txBody>
      </p:sp>
      <p:pic>
        <p:nvPicPr>
          <p:cNvPr id="9" name="Plassholder for bilde 8" descr="Et bilde som inneholder utendørs, klær, person, sko&#10;&#10;Automatisk generert beskrivelse">
            <a:extLst>
              <a:ext uri="{FF2B5EF4-FFF2-40B4-BE49-F238E27FC236}">
                <a16:creationId xmlns:a16="http://schemas.microsoft.com/office/drawing/2014/main" id="{AE43A75A-0D73-40F4-B28F-5E6A9E93C65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r="17819"/>
          <a:stretch>
            <a:fillRect/>
          </a:stretch>
        </p:blipFill>
        <p:spPr>
          <a:xfrm>
            <a:off x="6153150" y="0"/>
            <a:ext cx="5986463" cy="6240884"/>
          </a:xfrm>
        </p:spPr>
      </p:pic>
    </p:spTree>
    <p:extLst>
      <p:ext uri="{BB962C8B-B14F-4D97-AF65-F5344CB8AC3E}">
        <p14:creationId xmlns:p14="http://schemas.microsoft.com/office/powerpoint/2010/main" val="345843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8060D17-A048-0403-0947-3A97CE97F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1371601"/>
            <a:ext cx="5394272" cy="4869283"/>
          </a:xfrm>
        </p:spPr>
        <p:txBody>
          <a:bodyPr/>
          <a:lstStyle/>
          <a:p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Aktivitetene kan være sanking og bruk av naturens ressurser, fisking, å lage mat på bål, hvordan drive friluftsliv i praksis for eksempel hvordan sette opp telt, hva slags utstyr er nødvendig, riktig påkledning i ulike sesonger, turmat, bruk av kniv og øks, opptenning av bål og lignende. </a:t>
            </a:r>
          </a:p>
          <a:p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Formidling av friluftslivets regler og forsvarlig bruk av utmark vil også være en viktig del av aktivitetene. Med utgangspunkt i dette kan alle aktiviteter planlegges og gjennomføres som kurs. </a:t>
            </a:r>
          </a:p>
          <a:p>
            <a:r>
              <a:rPr lang="nb-NO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Deltagelse i aktivitetene skal være kostnadsfri.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4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FF32D6B-F82F-AABE-17B1-E8A39A30B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2" y="834881"/>
            <a:ext cx="5398390" cy="536720"/>
          </a:xfrm>
        </p:spPr>
        <p:txBody>
          <a:bodyPr/>
          <a:lstStyle/>
          <a:p>
            <a:pPr algn="ctr"/>
            <a:r>
              <a:rPr lang="nb-NO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Aktiviteter</a:t>
            </a:r>
            <a:endParaRPr lang="nb-NO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lassholder for bilde 8" descr="Et bilde som inneholder utendørs, klær, person, innsjø&#10;&#10;Automatisk generert beskrivelse">
            <a:extLst>
              <a:ext uri="{FF2B5EF4-FFF2-40B4-BE49-F238E27FC236}">
                <a16:creationId xmlns:a16="http://schemas.microsoft.com/office/drawing/2014/main" id="{04237E25-D38B-BD86-C6D8-F3744B4EFB4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r="21037"/>
          <a:stretch>
            <a:fillRect/>
          </a:stretch>
        </p:blipFill>
        <p:spPr>
          <a:xfrm>
            <a:off x="6153150" y="0"/>
            <a:ext cx="5986463" cy="6200775"/>
          </a:xfrm>
        </p:spPr>
      </p:pic>
    </p:spTree>
    <p:extLst>
      <p:ext uri="{BB962C8B-B14F-4D97-AF65-F5344CB8AC3E}">
        <p14:creationId xmlns:p14="http://schemas.microsoft.com/office/powerpoint/2010/main" val="347229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37A26AB-EDAA-04BC-DE0F-DFB1821B6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1749632"/>
            <a:ext cx="5394272" cy="4491252"/>
          </a:xfrm>
        </p:spPr>
        <p:txBody>
          <a:bodyPr>
            <a:normAutofit/>
          </a:bodyPr>
          <a:lstStyle/>
          <a:p>
            <a:pPr marL="342900" lvl="0" indent="-342900" rtl="0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Mat og prat rundt bålet  </a:t>
            </a:r>
          </a:p>
          <a:p>
            <a:pPr marL="342900" lvl="0" indent="-342900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Sanketur – sopptur, bærtur, sanke ville vekster </a:t>
            </a:r>
          </a:p>
          <a:p>
            <a:pPr marL="342900" lvl="0" indent="-342900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På oppdagelsestur langs elva </a:t>
            </a:r>
          </a:p>
          <a:p>
            <a:pPr marL="342900" lvl="0" indent="-342900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Å gå i gamle stier</a:t>
            </a:r>
          </a:p>
          <a:p>
            <a:pPr marL="342900" lvl="0" indent="-342900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Telttur i nærmiljøet</a:t>
            </a:r>
          </a:p>
          <a:p>
            <a:pPr marL="342900" lvl="0" indent="-342900">
              <a:lnSpc>
                <a:spcPct val="130000"/>
              </a:lnSpc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Lage mat ute </a:t>
            </a:r>
            <a:r>
              <a:rPr lang="nb-NO" sz="1500">
                <a:hlinkClick r:id="rId2"/>
              </a:rPr>
              <a:t>Hovedside - Turmat.no</a:t>
            </a:r>
            <a:endParaRPr lang="nb-NO" sz="1500">
              <a:effectLst/>
            </a:endParaRPr>
          </a:p>
          <a:p>
            <a:pPr marL="342900" lvl="0" indent="-342900">
              <a:lnSpc>
                <a:spcPct val="130000"/>
              </a:lnSpc>
              <a:spcBef>
                <a:spcPts val="3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Aketur/Skitur  </a:t>
            </a:r>
          </a:p>
          <a:p>
            <a:pPr marL="342900" lvl="0" indent="-342900">
              <a:lnSpc>
                <a:spcPct val="130000"/>
              </a:lnSpc>
              <a:spcBef>
                <a:spcPts val="3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nb-NO" sz="1500">
                <a:effectLst/>
              </a:rPr>
              <a:t>På oppdagelsestur i skogen </a:t>
            </a:r>
          </a:p>
          <a:p>
            <a:pPr marL="342900" lvl="0" indent="-342900">
              <a:lnSpc>
                <a:spcPct val="130000"/>
              </a:lnSpc>
              <a:spcBef>
                <a:spcPts val="3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nb-NO" sz="1500"/>
              <a:t>F</a:t>
            </a:r>
            <a:r>
              <a:rPr lang="nb-NO" sz="1500">
                <a:effectLst/>
              </a:rPr>
              <a:t>riluftsaktiviteter knyttet til markering av Verdens matvaredag 16. oktober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nb-NO" sz="1500"/>
              <a:t>Benytt gjerne </a:t>
            </a:r>
            <a:r>
              <a:rPr lang="nb-NO" sz="1500">
                <a:hlinkClick r:id="rId3"/>
              </a:rPr>
              <a:t>Forside - Norsk Friluftsliv</a:t>
            </a:r>
            <a:r>
              <a:rPr lang="nb-NO" sz="1500"/>
              <a:t> for å få  inspirasjon til og tips om friluftsaktiviteter.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4E02F-1A42-4626-9F1F-D12BDD16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5939" y="640048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3EA19EE-7D28-4E4D-B4E9-85CE96A93EC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01227EFA-AEC8-CBAB-EB94-9213A81C9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2" y="834880"/>
            <a:ext cx="5398390" cy="808759"/>
          </a:xfrm>
        </p:spPr>
        <p:txBody>
          <a:bodyPr anchor="t">
            <a:normAutofit/>
          </a:bodyPr>
          <a:lstStyle/>
          <a:p>
            <a:r>
              <a:rPr lang="nb-NO"/>
              <a:t>Tips til aktiviteter</a:t>
            </a:r>
          </a:p>
        </p:txBody>
      </p:sp>
      <p:pic>
        <p:nvPicPr>
          <p:cNvPr id="15" name="Bilde 14" descr="Et bilde som inneholder frukt, bær, mat, drue&#10;&#10;Automatisk generert beskrivelse">
            <a:extLst>
              <a:ext uri="{FF2B5EF4-FFF2-40B4-BE49-F238E27FC236}">
                <a16:creationId xmlns:a16="http://schemas.microsoft.com/office/drawing/2014/main" id="{089B7573-CC71-10F7-5433-E4D39C806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97" y="-1"/>
            <a:ext cx="3156760" cy="6587837"/>
          </a:xfrm>
          <a:prstGeom prst="rect">
            <a:avLst/>
          </a:prstGeom>
        </p:spPr>
      </p:pic>
      <p:pic>
        <p:nvPicPr>
          <p:cNvPr id="4" name="Grafikk 3" descr="Skoavtrykk med heldekkende fyll">
            <a:extLst>
              <a:ext uri="{FF2B5EF4-FFF2-40B4-BE49-F238E27FC236}">
                <a16:creationId xmlns:a16="http://schemas.microsoft.com/office/drawing/2014/main" id="{A96E7311-FBD0-D3B0-D058-AC3F7E949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0783" y="3293917"/>
            <a:ext cx="914400" cy="914400"/>
          </a:xfrm>
          <a:prstGeom prst="rect">
            <a:avLst/>
          </a:prstGeom>
        </p:spPr>
      </p:pic>
      <p:pic>
        <p:nvPicPr>
          <p:cNvPr id="10" name="Grafikk 9" descr="Bål med heldekkende fyll">
            <a:extLst>
              <a:ext uri="{FF2B5EF4-FFF2-40B4-BE49-F238E27FC236}">
                <a16:creationId xmlns:a16="http://schemas.microsoft.com/office/drawing/2014/main" id="{22146786-B998-4345-0EB8-0F288EA4F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9706" y="923535"/>
            <a:ext cx="914400" cy="914400"/>
          </a:xfrm>
          <a:prstGeom prst="rect">
            <a:avLst/>
          </a:prstGeom>
        </p:spPr>
      </p:pic>
      <p:pic>
        <p:nvPicPr>
          <p:cNvPr id="18" name="Grafikk 17" descr="Telt med heldekkende fyll">
            <a:extLst>
              <a:ext uri="{FF2B5EF4-FFF2-40B4-BE49-F238E27FC236}">
                <a16:creationId xmlns:a16="http://schemas.microsoft.com/office/drawing/2014/main" id="{4DD2C3B7-894B-2543-6633-2011DB2414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41668" y="296321"/>
            <a:ext cx="914400" cy="914400"/>
          </a:xfrm>
          <a:prstGeom prst="rect">
            <a:avLst/>
          </a:prstGeom>
        </p:spPr>
      </p:pic>
      <p:pic>
        <p:nvPicPr>
          <p:cNvPr id="24" name="Grafikk 23" descr="Skoavtrykk med heldekkende fyll">
            <a:extLst>
              <a:ext uri="{FF2B5EF4-FFF2-40B4-BE49-F238E27FC236}">
                <a16:creationId xmlns:a16="http://schemas.microsoft.com/office/drawing/2014/main" id="{A40C7509-7597-FA76-B424-79926DB75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60249" y="4426822"/>
            <a:ext cx="914400" cy="914400"/>
          </a:xfrm>
          <a:prstGeom prst="rect">
            <a:avLst/>
          </a:prstGeom>
        </p:spPr>
      </p:pic>
      <p:pic>
        <p:nvPicPr>
          <p:cNvPr id="26" name="Grafikk 25" descr="Skoavtrykk kontur">
            <a:extLst>
              <a:ext uri="{FF2B5EF4-FFF2-40B4-BE49-F238E27FC236}">
                <a16:creationId xmlns:a16="http://schemas.microsoft.com/office/drawing/2014/main" id="{AAEDD6D0-8D76-A5C2-119F-A698CB5D78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11485" y="2849317"/>
            <a:ext cx="914400" cy="914400"/>
          </a:xfrm>
          <a:prstGeom prst="rect">
            <a:avLst/>
          </a:prstGeom>
        </p:spPr>
      </p:pic>
      <p:pic>
        <p:nvPicPr>
          <p:cNvPr id="28" name="Grafikk 27" descr="Skoavtrykk kontur">
            <a:extLst>
              <a:ext uri="{FF2B5EF4-FFF2-40B4-BE49-F238E27FC236}">
                <a16:creationId xmlns:a16="http://schemas.microsoft.com/office/drawing/2014/main" id="{B103AF02-30A0-322E-71F2-E8074F1212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19728" y="23436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2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67272D2-4D03-EF87-A16C-1A7D03890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2001982"/>
            <a:ext cx="5394272" cy="4238902"/>
          </a:xfrm>
        </p:spPr>
        <p:txBody>
          <a:bodyPr/>
          <a:lstStyle/>
          <a:p>
            <a:pPr marL="0" indent="0" algn="l">
              <a:buNone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Norsk Friluftsliv </a:t>
            </a:r>
            <a:r>
              <a:rPr lang="nb-NO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deler ut  stimuleringsmidler til lokale aktiviteter der </a:t>
            </a:r>
            <a:r>
              <a:rPr lang="nb-NO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Turmat fra hele verden </a:t>
            </a:r>
            <a:r>
              <a:rPr lang="nb-NO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brukes som et inkluderingsverktøy i 2025. Det er mulig å søke om inntil 5000 kroner. </a:t>
            </a:r>
          </a:p>
          <a:p>
            <a:pPr marL="0" indent="0" algn="l">
              <a:buNone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Søk stimuleringsmidler til Turmat fra hele verden-aktivitet i 2025 - Turmat.no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buNone/>
            </a:pPr>
            <a:r>
              <a:rPr lang="nb-NO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E-post med spørsmål og søknad kan sendes til </a:t>
            </a:r>
            <a:r>
              <a:rPr lang="nb-NO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tooltip="mailto:post@turmat.n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post@turmat.no</a:t>
            </a:r>
            <a:r>
              <a:rPr lang="nb-NO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868FCA-B2C0-4707-DD94-70FFD7D2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6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9B83E06F-704F-452E-7707-BC129CF3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Turmat fra hele verden – stimuleringsmidler 2025</a:t>
            </a:r>
            <a:br>
              <a:rPr lang="nb-NO" b="0" i="0" dirty="0">
                <a:solidFill>
                  <a:srgbClr val="616161"/>
                </a:solidFill>
                <a:effectLst/>
                <a:latin typeface="-apple-system"/>
              </a:rPr>
            </a:br>
            <a:endParaRPr lang="nb-NO" dirty="0"/>
          </a:p>
        </p:txBody>
      </p:sp>
      <p:pic>
        <p:nvPicPr>
          <p:cNvPr id="1026" name="Picture 2" descr="Allemannsretten - Vestland fylkeskommune">
            <a:extLst>
              <a:ext uri="{FF2B5EF4-FFF2-40B4-BE49-F238E27FC236}">
                <a16:creationId xmlns:a16="http://schemas.microsoft.com/office/drawing/2014/main" id="{D000BAA7-9368-667D-7FF2-513D9660D173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r="4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54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5505A-4BE9-91FE-5B0E-2D626E2DC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CE55094-4653-2123-7EB6-BDA94C7EE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1551709"/>
            <a:ext cx="5394272" cy="4689175"/>
          </a:xfrm>
        </p:spPr>
        <p:txBody>
          <a:bodyPr/>
          <a:lstStyle/>
          <a:p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Lokallag kan søke økonomisk støtte til planlegging og gjennomføring av friluftsaktiviteter. </a:t>
            </a:r>
          </a:p>
          <a:p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Støtten er på kr. 10 000,- pr. aktivitet. </a:t>
            </a:r>
          </a:p>
          <a:p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Disse skal gjennomføres i løpet av 2025 enten vinter, vår, sommer eller høst.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latin typeface="Calibri" panose="020F0502020204030204" pitchFamily="34" charset="0"/>
                <a:ea typeface="Aptos" panose="020B0004020202020204" pitchFamily="34" charset="0"/>
              </a:rPr>
              <a:t>V</a:t>
            </a:r>
            <a:r>
              <a:rPr lang="nb-NO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ære tidlig ute og søke om midler. Første lokallag til mølla!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Søknadsskjemaet finner du på nettsiden til Norges Bygdekvinnelag under emneknappen «</a:t>
            </a:r>
            <a:r>
              <a:rPr lang="nb-NO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Friluftsglede</a:t>
            </a: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inkludering»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Friluftsglede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 og inkludering | Bygdekvinnelaget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F4028-42A9-11F2-AC57-41905CE7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7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3EFEE50-A396-028F-433D-61A1F9B8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Prosjektstøtte til lokallag</a:t>
            </a:r>
          </a:p>
        </p:txBody>
      </p:sp>
      <p:pic>
        <p:nvPicPr>
          <p:cNvPr id="8" name="Plassholder for bilde 7" descr="Et bilde som inneholder klær, person, utendørs, sko&#10;&#10;Automatisk generert beskrivelse">
            <a:extLst>
              <a:ext uri="{FF2B5EF4-FFF2-40B4-BE49-F238E27FC236}">
                <a16:creationId xmlns:a16="http://schemas.microsoft.com/office/drawing/2014/main" id="{39898C21-F6A9-19FB-280B-E14E8BAA355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r="22840"/>
          <a:stretch>
            <a:fillRect/>
          </a:stretch>
        </p:blipFill>
        <p:spPr>
          <a:xfrm rot="10800000">
            <a:off x="6153150" y="55563"/>
            <a:ext cx="5986463" cy="6199187"/>
          </a:xfrm>
        </p:spPr>
      </p:pic>
    </p:spTree>
    <p:extLst>
      <p:ext uri="{BB962C8B-B14F-4D97-AF65-F5344CB8AC3E}">
        <p14:creationId xmlns:p14="http://schemas.microsoft.com/office/powerpoint/2010/main" val="208595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19320-6871-03FF-6102-C285054A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99BB800-D871-863A-FE0D-0EECE34A1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1918854"/>
            <a:ext cx="5394272" cy="4322029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Aktiviteten må være åpen for alle med særlig fokus på å inkludere kvinner med minoritetsbakgrunn og deres familier.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utgangspunkt i bygda.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Være lavterskel- det er et mål å få med både gamle og unge.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innføring i hvordan drive friluftsliv i praksis.</a:t>
            </a:r>
            <a:r>
              <a:rPr lang="nb-NO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Levere rapport og bilder etter gjennomført aktivitet.</a:t>
            </a:r>
            <a:endParaRPr lang="nb-NO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019B6-1441-70AB-4E2D-3894B823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8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43F84DB3-E7B5-5B77-8118-CEE2193AB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2" y="834880"/>
            <a:ext cx="5398390" cy="640629"/>
          </a:xfrm>
        </p:spPr>
        <p:txBody>
          <a:bodyPr/>
          <a:lstStyle/>
          <a:p>
            <a:pPr algn="ctr"/>
            <a:r>
              <a:rPr lang="nb-N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Krav for å få støtte</a:t>
            </a:r>
            <a:br>
              <a:rPr lang="nb-NO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b-NO" dirty="0"/>
          </a:p>
        </p:txBody>
      </p:sp>
      <p:pic>
        <p:nvPicPr>
          <p:cNvPr id="8" name="Picture 2" descr="Ingen beskrivelse er tilgjengelig.">
            <a:extLst>
              <a:ext uri="{FF2B5EF4-FFF2-40B4-BE49-F238E27FC236}">
                <a16:creationId xmlns:a16="http://schemas.microsoft.com/office/drawing/2014/main" id="{0B8FDB43-0E49-BBC7-E6E4-07AA3386D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" r="15664"/>
          <a:stretch/>
        </p:blipFill>
        <p:spPr bwMode="auto">
          <a:xfrm>
            <a:off x="7455898" y="3165764"/>
            <a:ext cx="3565394" cy="35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gen beskrivelse er tilgjengelig.">
            <a:extLst>
              <a:ext uri="{FF2B5EF4-FFF2-40B4-BE49-F238E27FC236}">
                <a16:creationId xmlns:a16="http://schemas.microsoft.com/office/drawing/2014/main" id="{15F9B957-6DBA-4799-5E44-CC7BB7035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65" y="1155193"/>
            <a:ext cx="2690235" cy="20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lassholder for innhold 5">
            <a:extLst>
              <a:ext uri="{FF2B5EF4-FFF2-40B4-BE49-F238E27FC236}">
                <a16:creationId xmlns:a16="http://schemas.microsoft.com/office/drawing/2014/main" id="{DD0AFB77-D516-AED5-3EB1-1A7FA4B6E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86" y="310870"/>
            <a:ext cx="3030672" cy="26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3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6880F-B184-4E5D-48D6-0CF252A8D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253C6C0-0F2E-F75A-2D97-696DDCE4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43" y="1350818"/>
            <a:ext cx="5394272" cy="4890066"/>
          </a:xfrm>
        </p:spPr>
        <p:txBody>
          <a:bodyPr/>
          <a:lstStyle/>
          <a:p>
            <a:r>
              <a:rPr lang="nb-NO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Lokallagene oppfordres til å samarbeide med andre frivillige organisasjoner og lag, BUA og Frivilligsentralen der de har det om gjennomføringen av aktivitetene. </a:t>
            </a:r>
          </a:p>
          <a:p>
            <a:pPr marL="0" indent="0">
              <a:buNone/>
            </a:pPr>
            <a:endParaRPr lang="nb-NO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Norsk Friluftsliv vil også være en aktuell samarbeidspartner.  </a:t>
            </a:r>
          </a:p>
          <a:p>
            <a:pPr marL="0" indent="0">
              <a:buNone/>
            </a:pPr>
            <a:endParaRPr lang="nb-NO" dirty="0">
              <a:latin typeface="Calibri" panose="020F0502020204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Studieforbundet kultur og tradisjon </a:t>
            </a:r>
          </a:p>
          <a:p>
            <a:pPr marL="0" indent="0"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Alle lokallag som vil delta i prosjektet «</a:t>
            </a:r>
            <a:r>
              <a:rPr lang="nb-NO" sz="18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Friluftsglede</a:t>
            </a:r>
            <a:r>
              <a:rPr lang="nb-NO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og inkludering» oppfordres til å ta kontakt med Studieforbundet kultur og tradisjon og melde inn sine kurs.</a:t>
            </a:r>
            <a:endParaRPr lang="nb-NO" sz="1800" dirty="0">
              <a:effectLst/>
              <a:latin typeface="Calibri" panose="020F0502020204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EA6683-A9C3-EEB1-2626-8CE1A51C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19EE-7D28-4E4D-B4E9-85CE96A93ECD}" type="slidenum">
              <a:rPr lang="en-US" smtClean="0"/>
              <a:t>9</a:t>
            </a:fld>
            <a:endParaRPr lang="en-US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B59CF80A-6845-5B55-3DF9-BBC0E252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Samarbeid</a:t>
            </a:r>
          </a:p>
        </p:txBody>
      </p:sp>
      <p:pic>
        <p:nvPicPr>
          <p:cNvPr id="8" name="Plassholder for bilde 7" descr="Et bilde som inneholder klær, person, vegg, innendørs&#10;&#10;Automatisk generert beskrivelse">
            <a:extLst>
              <a:ext uri="{FF2B5EF4-FFF2-40B4-BE49-F238E27FC236}">
                <a16:creationId xmlns:a16="http://schemas.microsoft.com/office/drawing/2014/main" id="{11F86FE4-6807-FFB9-3A11-F46DB42AAA4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16146"/>
          <a:stretch>
            <a:fillRect/>
          </a:stretch>
        </p:blipFill>
        <p:spPr>
          <a:xfrm>
            <a:off x="6279007" y="491836"/>
            <a:ext cx="4388993" cy="3415579"/>
          </a:xfrm>
        </p:spPr>
      </p:pic>
      <p:pic>
        <p:nvPicPr>
          <p:cNvPr id="2054" name="Picture 6" descr="Norges Frivilligsentraler">
            <a:extLst>
              <a:ext uri="{FF2B5EF4-FFF2-40B4-BE49-F238E27FC236}">
                <a16:creationId xmlns:a16="http://schemas.microsoft.com/office/drawing/2014/main" id="{B268AB8F-04FC-D329-FA67-174E0B02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0" y="3907415"/>
            <a:ext cx="35718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77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9E1B2E"/>
      </a:dk2>
      <a:lt2>
        <a:srgbClr val="F4E7D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K_PPTMal_Arial" id="{F1244F98-00DB-4039-B277-50E642F19156}" vid="{3EF96585-7A04-46F5-A3B2-CB97CADAC5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2FC97A4EB864EBF6B6ADD443A67CC" ma:contentTypeVersion="11" ma:contentTypeDescription="Create a new document." ma:contentTypeScope="" ma:versionID="a30b65eca35bc2875518b791539d3c86">
  <xsd:schema xmlns:xsd="http://www.w3.org/2001/XMLSchema" xmlns:xs="http://www.w3.org/2001/XMLSchema" xmlns:p="http://schemas.microsoft.com/office/2006/metadata/properties" xmlns:ns2="3b00a67f-9791-437e-b702-303a706ea042" targetNamespace="http://schemas.microsoft.com/office/2006/metadata/properties" ma:root="true" ma:fieldsID="3915ecab2cff59e5d3d4d0af5306f32f" ns2:_="">
    <xsd:import namespace="3b00a67f-9791-437e-b702-303a706ea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0a67f-9791-437e-b702-303a706ea0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5C713B-F336-48A0-AA27-DC74F63428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D74796-4A9C-48E4-955D-00FFF413AB8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2DBDC40-95D4-409E-A969-0944BC444A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0a67f-9791-437e-b702-303a706ea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NBK_PPTMal_Arial</Template>
  <TotalTime>262</TotalTime>
  <Words>612</Words>
  <Application>Microsoft Office PowerPoint</Application>
  <PresentationFormat>Widescreen</PresentationFormat>
  <Paragraphs>67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-apple-system</vt:lpstr>
      <vt:lpstr>Aptos</vt:lpstr>
      <vt:lpstr>Arial</vt:lpstr>
      <vt:lpstr>Calibri</vt:lpstr>
      <vt:lpstr>Symbol</vt:lpstr>
      <vt:lpstr>Wingdings</vt:lpstr>
      <vt:lpstr>Office-tema</vt:lpstr>
      <vt:lpstr> </vt:lpstr>
      <vt:lpstr>Nytt prosjekt i 2025</vt:lpstr>
      <vt:lpstr>Mål for prosjektet og aktivitetene</vt:lpstr>
      <vt:lpstr>Aktiviteter</vt:lpstr>
      <vt:lpstr>Tips til aktiviteter</vt:lpstr>
      <vt:lpstr>Turmat fra hele verden – stimuleringsmidler 2025 </vt:lpstr>
      <vt:lpstr>Prosjektstøtte til lokallag</vt:lpstr>
      <vt:lpstr>Krav for å få støtte </vt:lpstr>
      <vt:lpstr>Samarbeid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KvinnerUT</dc:title>
  <dc:creator>Sosan Asgari Mollestad</dc:creator>
  <cp:lastModifiedBy>Cesilie Aurbakken</cp:lastModifiedBy>
  <cp:revision>14</cp:revision>
  <dcterms:created xsi:type="dcterms:W3CDTF">2021-09-28T07:37:20Z</dcterms:created>
  <dcterms:modified xsi:type="dcterms:W3CDTF">2025-02-17T13:36:46Z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</Properties>
</file>