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9" r:id="rId5"/>
    <p:sldMasterId id="2147483771" r:id="rId6"/>
  </p:sldMasterIdLst>
  <p:notesMasterIdLst>
    <p:notesMasterId r:id="rId32"/>
  </p:notesMasterIdLst>
  <p:sldIdLst>
    <p:sldId id="256" r:id="rId7"/>
    <p:sldId id="428" r:id="rId8"/>
    <p:sldId id="262" r:id="rId9"/>
    <p:sldId id="415" r:id="rId10"/>
    <p:sldId id="425" r:id="rId11"/>
    <p:sldId id="266" r:id="rId12"/>
    <p:sldId id="416" r:id="rId13"/>
    <p:sldId id="438" r:id="rId14"/>
    <p:sldId id="440" r:id="rId15"/>
    <p:sldId id="418" r:id="rId16"/>
    <p:sldId id="270" r:id="rId17"/>
    <p:sldId id="412" r:id="rId18"/>
    <p:sldId id="420" r:id="rId19"/>
    <p:sldId id="441" r:id="rId20"/>
    <p:sldId id="283" r:id="rId21"/>
    <p:sldId id="281" r:id="rId22"/>
    <p:sldId id="429" r:id="rId23"/>
    <p:sldId id="430" r:id="rId24"/>
    <p:sldId id="431" r:id="rId25"/>
    <p:sldId id="432" r:id="rId26"/>
    <p:sldId id="433" r:id="rId27"/>
    <p:sldId id="436" r:id="rId28"/>
    <p:sldId id="437" r:id="rId29"/>
    <p:sldId id="307" r:id="rId30"/>
    <p:sldId id="422" r:id="rId31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526E1-C2D6-44DF-A172-30F13C57BAE7}" v="85" dt="2025-09-12T12:46:42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719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BED61-F288-4105-85D9-BCFEC73C162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E9E3BA-2269-4909-BD5F-8BD59791F87A}">
      <dgm:prSet custT="1"/>
      <dgm:spPr/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Minimum 4 timer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60C2368-9553-4060-A9F1-EB0375578F9C}" type="parTrans" cxnId="{E42202F4-4A99-46C7-A981-4EE901CEEC93}">
      <dgm:prSet/>
      <dgm:spPr/>
      <dgm:t>
        <a:bodyPr/>
        <a:lstStyle/>
        <a:p>
          <a:endParaRPr lang="en-US"/>
        </a:p>
      </dgm:t>
    </dgm:pt>
    <dgm:pt modelId="{B3C0311D-01BE-4FC1-8E8B-EF5119D6DECD}" type="sibTrans" cxnId="{E42202F4-4A99-46C7-A981-4EE901CEEC93}">
      <dgm:prSet/>
      <dgm:spPr/>
      <dgm:t>
        <a:bodyPr/>
        <a:lstStyle/>
        <a:p>
          <a:endParaRPr lang="en-US"/>
        </a:p>
      </dgm:t>
    </dgm:pt>
    <dgm:pt modelId="{41965267-AAA8-4624-9C18-DA599354FD59}">
      <dgm:prSet custT="1"/>
      <dgm:spPr/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Minimum 4 deltakere over 14 år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383F84D-BE14-475C-9D57-4D157CDBAA8E}" type="parTrans" cxnId="{74DAAB68-1468-4DF0-8B44-6541EF297F89}">
      <dgm:prSet/>
      <dgm:spPr/>
      <dgm:t>
        <a:bodyPr/>
        <a:lstStyle/>
        <a:p>
          <a:endParaRPr lang="en-US"/>
        </a:p>
      </dgm:t>
    </dgm:pt>
    <dgm:pt modelId="{030C9AF2-DB41-406E-9C94-AF01A7334B7B}" type="sibTrans" cxnId="{74DAAB68-1468-4DF0-8B44-6541EF297F89}">
      <dgm:prSet/>
      <dgm:spPr/>
      <dgm:t>
        <a:bodyPr/>
        <a:lstStyle/>
        <a:p>
          <a:endParaRPr lang="en-US"/>
        </a:p>
      </dgm:t>
    </dgm:pt>
    <dgm:pt modelId="{B8D6D32B-333E-40A4-BA4E-AFF08F1EC28A}">
      <dgm:prSet custT="1"/>
      <dgm:spPr/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Studieplan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9B3EF44-1AB3-4353-A0BF-F29000EFF38E}" type="parTrans" cxnId="{A5E8C12F-3329-449B-8BCA-8B0A3F770ACF}">
      <dgm:prSet/>
      <dgm:spPr/>
      <dgm:t>
        <a:bodyPr/>
        <a:lstStyle/>
        <a:p>
          <a:endParaRPr lang="en-US"/>
        </a:p>
      </dgm:t>
    </dgm:pt>
    <dgm:pt modelId="{605C747C-8394-4055-BECC-50099B3B4EEE}" type="sibTrans" cxnId="{A5E8C12F-3329-449B-8BCA-8B0A3F770ACF}">
      <dgm:prSet/>
      <dgm:spPr/>
      <dgm:t>
        <a:bodyPr/>
        <a:lstStyle/>
        <a:p>
          <a:endParaRPr lang="en-US"/>
        </a:p>
      </dgm:t>
    </dgm:pt>
    <dgm:pt modelId="{1F5A200D-46FA-4BE6-BA72-882280338C89}">
      <dgm:prSet custT="1"/>
      <dgm:spPr/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75 % frammøte</a:t>
          </a:r>
        </a:p>
        <a:p>
          <a:r>
            <a:rPr lang="nb-NO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(frammøteliste, navn, adresse, fødselsår, kjønn) </a:t>
          </a:r>
          <a:endParaRPr lang="en-US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16A4C4D-C539-4CD7-939F-DADC257D1BB3}" type="parTrans" cxnId="{A05D6BF6-2035-4094-954E-862A4C872E2A}">
      <dgm:prSet/>
      <dgm:spPr/>
      <dgm:t>
        <a:bodyPr/>
        <a:lstStyle/>
        <a:p>
          <a:endParaRPr lang="en-US"/>
        </a:p>
      </dgm:t>
    </dgm:pt>
    <dgm:pt modelId="{B5D97F98-EA6A-41E7-A34F-E3F01CD86378}" type="sibTrans" cxnId="{A05D6BF6-2035-4094-954E-862A4C872E2A}">
      <dgm:prSet/>
      <dgm:spPr/>
      <dgm:t>
        <a:bodyPr/>
        <a:lstStyle/>
        <a:p>
          <a:endParaRPr lang="en-US"/>
        </a:p>
      </dgm:t>
    </dgm:pt>
    <dgm:pt modelId="{655D9BFE-73CE-4E05-9B32-16CCDC15798B}">
      <dgm:prSet custT="1"/>
      <dgm:spPr>
        <a:solidFill>
          <a:schemeClr val="accent4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 time er en klokketime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916D889-D5C3-4BCE-9E11-2D992001FA5F}" type="parTrans" cxnId="{6C2449B9-43CA-4A62-9E09-A63AC76D8597}">
      <dgm:prSet/>
      <dgm:spPr/>
      <dgm:t>
        <a:bodyPr/>
        <a:lstStyle/>
        <a:p>
          <a:endParaRPr lang="en-US"/>
        </a:p>
      </dgm:t>
    </dgm:pt>
    <dgm:pt modelId="{7576C1D3-D250-43BA-B307-FC997BAD6411}" type="sibTrans" cxnId="{6C2449B9-43CA-4A62-9E09-A63AC76D8597}">
      <dgm:prSet/>
      <dgm:spPr/>
      <dgm:t>
        <a:bodyPr/>
        <a:lstStyle/>
        <a:p>
          <a:endParaRPr lang="en-US"/>
        </a:p>
      </dgm:t>
    </dgm:pt>
    <dgm:pt modelId="{729DAED9-7065-48BC-8755-60CE00084A01}">
      <dgm:prSet custT="1"/>
      <dgm:spPr/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Timer uten lærer:      kr 50, –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DB4EC76-A302-4AB4-9065-9075B6670F24}" type="parTrans" cxnId="{65530EDE-5181-4D97-9E97-6AA71A08CF13}">
      <dgm:prSet/>
      <dgm:spPr/>
      <dgm:t>
        <a:bodyPr/>
        <a:lstStyle/>
        <a:p>
          <a:endParaRPr lang="en-US"/>
        </a:p>
      </dgm:t>
    </dgm:pt>
    <dgm:pt modelId="{7FF9AE7C-2D9B-45E1-9765-5638F0A61FCE}" type="sibTrans" cxnId="{65530EDE-5181-4D97-9E97-6AA71A08CF13}">
      <dgm:prSet/>
      <dgm:spPr/>
      <dgm:t>
        <a:bodyPr/>
        <a:lstStyle/>
        <a:p>
          <a:endParaRPr lang="en-US"/>
        </a:p>
      </dgm:t>
    </dgm:pt>
    <dgm:pt modelId="{F552F36A-BC6C-41CA-96EC-6AB8BFAD0B64}">
      <dgm:prSet custT="1"/>
      <dgm:spPr>
        <a:solidFill>
          <a:schemeClr val="accent5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Digitale timer er godkjent 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14735A5-134A-4C9F-B9A4-2F9B2DB0E59D}" type="parTrans" cxnId="{4B36BA9F-CAE3-40FF-BF0E-74E1C3EFD00D}">
      <dgm:prSet/>
      <dgm:spPr/>
      <dgm:t>
        <a:bodyPr/>
        <a:lstStyle/>
        <a:p>
          <a:endParaRPr lang="en-US"/>
        </a:p>
      </dgm:t>
    </dgm:pt>
    <dgm:pt modelId="{62CA26AC-55D5-4764-B2A5-945D4DC065B4}" type="sibTrans" cxnId="{4B36BA9F-CAE3-40FF-BF0E-74E1C3EFD00D}">
      <dgm:prSet/>
      <dgm:spPr/>
      <dgm:t>
        <a:bodyPr/>
        <a:lstStyle/>
        <a:p>
          <a:endParaRPr lang="en-US"/>
        </a:p>
      </dgm:t>
    </dgm:pt>
    <dgm:pt modelId="{D91D53BE-5647-42FF-9B9A-FF76E27BBA2E}">
      <dgm:prSet custT="1"/>
      <dgm:spPr>
        <a:solidFill>
          <a:schemeClr val="accent1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Kurs uten utgifter: Mindre enn 10 timer, 50 kr pr time, flere enn 10 </a:t>
          </a:r>
          <a:r>
            <a:rPr lang="nb-NO" sz="19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timar</a:t>
          </a:r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500 kr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9A4A63-C164-482C-9D0C-ABFBD250DDEC}" type="parTrans" cxnId="{D3E29F00-EC72-49A8-B299-5EAE207A25BD}">
      <dgm:prSet/>
      <dgm:spPr/>
      <dgm:t>
        <a:bodyPr/>
        <a:lstStyle/>
        <a:p>
          <a:endParaRPr lang="en-US"/>
        </a:p>
      </dgm:t>
    </dgm:pt>
    <dgm:pt modelId="{6E3738FC-0319-4CF0-A93F-9DF00786DD26}" type="sibTrans" cxnId="{D3E29F00-EC72-49A8-B299-5EAE207A25BD}">
      <dgm:prSet/>
      <dgm:spPr/>
      <dgm:t>
        <a:bodyPr/>
        <a:lstStyle/>
        <a:p>
          <a:endParaRPr lang="en-US"/>
        </a:p>
      </dgm:t>
    </dgm:pt>
    <dgm:pt modelId="{A37582E3-9C3A-4BC2-A91D-9D3AEE57C1B9}">
      <dgm:prSet custT="1"/>
      <dgm:spPr>
        <a:solidFill>
          <a:schemeClr val="accent3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Rapport: frist 3 mnd.  (Siste frist 15. jan)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E46827-043E-4BC2-8832-ED8A3F5FD701}" type="parTrans" cxnId="{93ABB40B-07C4-4B11-8A64-AC462F905C44}">
      <dgm:prSet/>
      <dgm:spPr/>
      <dgm:t>
        <a:bodyPr/>
        <a:lstStyle/>
        <a:p>
          <a:endParaRPr lang="nb-NO"/>
        </a:p>
      </dgm:t>
    </dgm:pt>
    <dgm:pt modelId="{3BF680DF-DA14-4C7C-A354-56876A716B85}" type="sibTrans" cxnId="{93ABB40B-07C4-4B11-8A64-AC462F905C44}">
      <dgm:prSet/>
      <dgm:spPr/>
      <dgm:t>
        <a:bodyPr/>
        <a:lstStyle/>
        <a:p>
          <a:endParaRPr lang="nb-NO"/>
        </a:p>
      </dgm:t>
    </dgm:pt>
    <dgm:pt modelId="{EC82A71A-1A80-413B-B0F3-5E1700B93EA8}">
      <dgm:prSet custT="1"/>
      <dgm:spPr>
        <a:solidFill>
          <a:schemeClr val="accent2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Søk på forhånd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3726BC3-1E94-4802-B301-6E81947D07B0}" type="parTrans" cxnId="{097DF670-49C0-4271-8BAB-7638166B4AEB}">
      <dgm:prSet/>
      <dgm:spPr/>
      <dgm:t>
        <a:bodyPr/>
        <a:lstStyle/>
        <a:p>
          <a:endParaRPr lang="nb-NO"/>
        </a:p>
      </dgm:t>
    </dgm:pt>
    <dgm:pt modelId="{6120CF97-5F7A-4D1B-B8C1-26B6BF3510A3}" type="sibTrans" cxnId="{097DF670-49C0-4271-8BAB-7638166B4AEB}">
      <dgm:prSet/>
      <dgm:spPr/>
      <dgm:t>
        <a:bodyPr/>
        <a:lstStyle/>
        <a:p>
          <a:endParaRPr lang="nb-NO"/>
        </a:p>
      </dgm:t>
    </dgm:pt>
    <dgm:pt modelId="{6D5EB02E-0F61-4FFC-AFD1-CC9C2527E024}">
      <dgm:prSet custT="1"/>
      <dgm:spPr>
        <a:solidFill>
          <a:schemeClr val="accent4"/>
        </a:solidFill>
      </dgm:spPr>
      <dgm:t>
        <a:bodyPr/>
        <a:lstStyle/>
        <a:p>
          <a:r>
            <a:rPr lang="nb-NO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Krav om bilag for tilretteleggings-tilskudd fases ut</a:t>
          </a:r>
          <a:endParaRPr lang="en-US" sz="19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708934A-038B-4D58-AF72-3EB67CEA1C31}" type="parTrans" cxnId="{4625C393-0263-4060-93AF-8D826329157B}">
      <dgm:prSet/>
      <dgm:spPr/>
      <dgm:t>
        <a:bodyPr/>
        <a:lstStyle/>
        <a:p>
          <a:endParaRPr lang="nb-NO"/>
        </a:p>
      </dgm:t>
    </dgm:pt>
    <dgm:pt modelId="{F9FDED4E-DFF6-46C7-B052-B78651D3EC48}" type="sibTrans" cxnId="{4625C393-0263-4060-93AF-8D826329157B}">
      <dgm:prSet/>
      <dgm:spPr/>
      <dgm:t>
        <a:bodyPr/>
        <a:lstStyle/>
        <a:p>
          <a:endParaRPr lang="nb-NO"/>
        </a:p>
      </dgm:t>
    </dgm:pt>
    <dgm:pt modelId="{41078237-2962-491F-8D6B-55E6B60B4451}" type="pres">
      <dgm:prSet presAssocID="{46CBED61-F288-4105-85D9-BCFEC73C162A}" presName="diagram" presStyleCnt="0">
        <dgm:presLayoutVars>
          <dgm:dir/>
          <dgm:resizeHandles val="exact"/>
        </dgm:presLayoutVars>
      </dgm:prSet>
      <dgm:spPr/>
    </dgm:pt>
    <dgm:pt modelId="{2F4E1562-7059-4A05-8915-F603DE267FE9}" type="pres">
      <dgm:prSet presAssocID="{49E9E3BA-2269-4909-BD5F-8BD59791F87A}" presName="node" presStyleLbl="node1" presStyleIdx="0" presStyleCnt="11">
        <dgm:presLayoutVars>
          <dgm:bulletEnabled val="1"/>
        </dgm:presLayoutVars>
      </dgm:prSet>
      <dgm:spPr/>
    </dgm:pt>
    <dgm:pt modelId="{EC435E61-6F51-45CB-A735-DC7FBD0CDB29}" type="pres">
      <dgm:prSet presAssocID="{B3C0311D-01BE-4FC1-8E8B-EF5119D6DECD}" presName="sibTrans" presStyleCnt="0"/>
      <dgm:spPr/>
    </dgm:pt>
    <dgm:pt modelId="{95AE0FF9-186D-4BB5-8F93-6EB99710EB9A}" type="pres">
      <dgm:prSet presAssocID="{41965267-AAA8-4624-9C18-DA599354FD59}" presName="node" presStyleLbl="node1" presStyleIdx="1" presStyleCnt="11">
        <dgm:presLayoutVars>
          <dgm:bulletEnabled val="1"/>
        </dgm:presLayoutVars>
      </dgm:prSet>
      <dgm:spPr/>
    </dgm:pt>
    <dgm:pt modelId="{1BA1CBE5-32C3-4913-A97A-6FEA8CF2186A}" type="pres">
      <dgm:prSet presAssocID="{030C9AF2-DB41-406E-9C94-AF01A7334B7B}" presName="sibTrans" presStyleCnt="0"/>
      <dgm:spPr/>
    </dgm:pt>
    <dgm:pt modelId="{E9D306B7-4A46-4CC6-A4B2-52AF6E0FF83B}" type="pres">
      <dgm:prSet presAssocID="{B8D6D32B-333E-40A4-BA4E-AFF08F1EC28A}" presName="node" presStyleLbl="node1" presStyleIdx="2" presStyleCnt="11">
        <dgm:presLayoutVars>
          <dgm:bulletEnabled val="1"/>
        </dgm:presLayoutVars>
      </dgm:prSet>
      <dgm:spPr/>
    </dgm:pt>
    <dgm:pt modelId="{88F6B7C2-77AF-4890-9E2E-D88B4B8BD93A}" type="pres">
      <dgm:prSet presAssocID="{605C747C-8394-4055-BECC-50099B3B4EEE}" presName="sibTrans" presStyleCnt="0"/>
      <dgm:spPr/>
    </dgm:pt>
    <dgm:pt modelId="{B2981DFC-454B-43BB-BDB3-2E38CB23705F}" type="pres">
      <dgm:prSet presAssocID="{1F5A200D-46FA-4BE6-BA72-882280338C89}" presName="node" presStyleLbl="node1" presStyleIdx="3" presStyleCnt="11">
        <dgm:presLayoutVars>
          <dgm:bulletEnabled val="1"/>
        </dgm:presLayoutVars>
      </dgm:prSet>
      <dgm:spPr/>
    </dgm:pt>
    <dgm:pt modelId="{D198840D-039E-435D-828C-F9DEC2973340}" type="pres">
      <dgm:prSet presAssocID="{B5D97F98-EA6A-41E7-A34F-E3F01CD86378}" presName="sibTrans" presStyleCnt="0"/>
      <dgm:spPr/>
    </dgm:pt>
    <dgm:pt modelId="{7C3404EC-4203-4A41-9A9E-BF1209909EC2}" type="pres">
      <dgm:prSet presAssocID="{655D9BFE-73CE-4E05-9B32-16CCDC15798B}" presName="node" presStyleLbl="node1" presStyleIdx="4" presStyleCnt="11" custLinFactY="8999" custLinFactNeighborX="-99" custLinFactNeighborY="100000">
        <dgm:presLayoutVars>
          <dgm:bulletEnabled val="1"/>
        </dgm:presLayoutVars>
      </dgm:prSet>
      <dgm:spPr/>
    </dgm:pt>
    <dgm:pt modelId="{99D049A7-689C-4D3F-BA59-38DB4D9A9E36}" type="pres">
      <dgm:prSet presAssocID="{7576C1D3-D250-43BA-B307-FC997BAD6411}" presName="sibTrans" presStyleCnt="0"/>
      <dgm:spPr/>
    </dgm:pt>
    <dgm:pt modelId="{1EB24255-B99B-4009-9347-4F8ACF58DE45}" type="pres">
      <dgm:prSet presAssocID="{729DAED9-7065-48BC-8755-60CE00084A01}" presName="node" presStyleLbl="node1" presStyleIdx="5" presStyleCnt="11" custLinFactNeighborX="-577" custLinFactNeighborY="-4534">
        <dgm:presLayoutVars>
          <dgm:bulletEnabled val="1"/>
        </dgm:presLayoutVars>
      </dgm:prSet>
      <dgm:spPr/>
    </dgm:pt>
    <dgm:pt modelId="{EF687678-3AFA-46D8-9BC3-01FF87A9734D}" type="pres">
      <dgm:prSet presAssocID="{7FF9AE7C-2D9B-45E1-9765-5638F0A61FCE}" presName="sibTrans" presStyleCnt="0"/>
      <dgm:spPr/>
    </dgm:pt>
    <dgm:pt modelId="{9A964303-D943-4EE6-96F2-264806A5E85C}" type="pres">
      <dgm:prSet presAssocID="{F552F36A-BC6C-41CA-96EC-6AB8BFAD0B64}" presName="node" presStyleLbl="node1" presStyleIdx="6" presStyleCnt="11" custLinFactX="-10497" custLinFactY="8999" custLinFactNeighborX="-100000" custLinFactNeighborY="100000">
        <dgm:presLayoutVars>
          <dgm:bulletEnabled val="1"/>
        </dgm:presLayoutVars>
      </dgm:prSet>
      <dgm:spPr/>
    </dgm:pt>
    <dgm:pt modelId="{ABF73712-86B3-45D8-84A0-268C030C2102}" type="pres">
      <dgm:prSet presAssocID="{62CA26AC-55D5-4764-B2A5-945D4DC065B4}" presName="sibTrans" presStyleCnt="0"/>
      <dgm:spPr/>
    </dgm:pt>
    <dgm:pt modelId="{8CA605A4-E4ED-4B43-8819-C9321CC1F405}" type="pres">
      <dgm:prSet presAssocID="{D91D53BE-5647-42FF-9B9A-FF76E27BBA2E}" presName="node" presStyleLbl="node1" presStyleIdx="7" presStyleCnt="11" custLinFactX="-9565" custLinFactNeighborX="-100000" custLinFactNeighborY="-4534">
        <dgm:presLayoutVars>
          <dgm:bulletEnabled val="1"/>
        </dgm:presLayoutVars>
      </dgm:prSet>
      <dgm:spPr/>
    </dgm:pt>
    <dgm:pt modelId="{84B96327-56F1-4D68-ACB3-F2E9E779A6F3}" type="pres">
      <dgm:prSet presAssocID="{6E3738FC-0319-4CF0-A93F-9DF00786DD26}" presName="sibTrans" presStyleCnt="0"/>
      <dgm:spPr/>
    </dgm:pt>
    <dgm:pt modelId="{4B8C7F67-E07A-4123-AE46-D177C9145D3F}" type="pres">
      <dgm:prSet presAssocID="{A37582E3-9C3A-4BC2-A91D-9D3AEE57C1B9}" presName="node" presStyleLbl="node1" presStyleIdx="8" presStyleCnt="11" custLinFactX="100000" custLinFactNeighborX="175099" custLinFactNeighborY="-7668">
        <dgm:presLayoutVars>
          <dgm:bulletEnabled val="1"/>
        </dgm:presLayoutVars>
      </dgm:prSet>
      <dgm:spPr/>
    </dgm:pt>
    <dgm:pt modelId="{A2D89D5C-28E4-459D-832E-11FB657DF5CE}" type="pres">
      <dgm:prSet presAssocID="{3BF680DF-DA14-4C7C-A354-56876A716B85}" presName="sibTrans" presStyleCnt="0"/>
      <dgm:spPr/>
    </dgm:pt>
    <dgm:pt modelId="{8AD3901E-14A9-4FF9-9D36-89490A0E3F97}" type="pres">
      <dgm:prSet presAssocID="{EC82A71A-1A80-413B-B0F3-5E1700B93EA8}" presName="node" presStyleLbl="node1" presStyleIdx="9" presStyleCnt="11" custLinFactNeighborX="55528" custLinFactNeighborY="-7668">
        <dgm:presLayoutVars>
          <dgm:bulletEnabled val="1"/>
        </dgm:presLayoutVars>
      </dgm:prSet>
      <dgm:spPr/>
    </dgm:pt>
    <dgm:pt modelId="{B0F6EFF7-7EF2-49DC-8600-850B904214D7}" type="pres">
      <dgm:prSet presAssocID="{6120CF97-5F7A-4D1B-B8C1-26B6BF3510A3}" presName="sibTrans" presStyleCnt="0"/>
      <dgm:spPr/>
    </dgm:pt>
    <dgm:pt modelId="{B6DC113C-B71D-49E2-AAD7-F7CFA708D09B}" type="pres">
      <dgm:prSet presAssocID="{6D5EB02E-0F61-4FFC-AFD1-CC9C2527E024}" presName="node" presStyleLbl="node1" presStyleIdx="10" presStyleCnt="11" custLinFactY="-21201" custLinFactNeighborX="55099" custLinFactNeighborY="-100000">
        <dgm:presLayoutVars>
          <dgm:bulletEnabled val="1"/>
        </dgm:presLayoutVars>
      </dgm:prSet>
      <dgm:spPr/>
    </dgm:pt>
  </dgm:ptLst>
  <dgm:cxnLst>
    <dgm:cxn modelId="{D3E29F00-EC72-49A8-B299-5EAE207A25BD}" srcId="{46CBED61-F288-4105-85D9-BCFEC73C162A}" destId="{D91D53BE-5647-42FF-9B9A-FF76E27BBA2E}" srcOrd="7" destOrd="0" parTransId="{609A4A63-C164-482C-9D0C-ABFBD250DDEC}" sibTransId="{6E3738FC-0319-4CF0-A93F-9DF00786DD26}"/>
    <dgm:cxn modelId="{C647A201-3624-4004-9DDA-5A19B4D88B9F}" type="presOf" srcId="{729DAED9-7065-48BC-8755-60CE00084A01}" destId="{1EB24255-B99B-4009-9347-4F8ACF58DE45}" srcOrd="0" destOrd="0" presId="urn:microsoft.com/office/officeart/2005/8/layout/default"/>
    <dgm:cxn modelId="{93ABB40B-07C4-4B11-8A64-AC462F905C44}" srcId="{46CBED61-F288-4105-85D9-BCFEC73C162A}" destId="{A37582E3-9C3A-4BC2-A91D-9D3AEE57C1B9}" srcOrd="8" destOrd="0" parTransId="{DBE46827-043E-4BC2-8832-ED8A3F5FD701}" sibTransId="{3BF680DF-DA14-4C7C-A354-56876A716B85}"/>
    <dgm:cxn modelId="{0659A40E-295E-4446-A048-F930FF7AA369}" type="presOf" srcId="{1F5A200D-46FA-4BE6-BA72-882280338C89}" destId="{B2981DFC-454B-43BB-BDB3-2E38CB23705F}" srcOrd="0" destOrd="0" presId="urn:microsoft.com/office/officeart/2005/8/layout/default"/>
    <dgm:cxn modelId="{A5E8C12F-3329-449B-8BCA-8B0A3F770ACF}" srcId="{46CBED61-F288-4105-85D9-BCFEC73C162A}" destId="{B8D6D32B-333E-40A4-BA4E-AFF08F1EC28A}" srcOrd="2" destOrd="0" parTransId="{79B3EF44-1AB3-4353-A0BF-F29000EFF38E}" sibTransId="{605C747C-8394-4055-BECC-50099B3B4EEE}"/>
    <dgm:cxn modelId="{74DAAB68-1468-4DF0-8B44-6541EF297F89}" srcId="{46CBED61-F288-4105-85D9-BCFEC73C162A}" destId="{41965267-AAA8-4624-9C18-DA599354FD59}" srcOrd="1" destOrd="0" parTransId="{2383F84D-BE14-475C-9D57-4D157CDBAA8E}" sibTransId="{030C9AF2-DB41-406E-9C94-AF01A7334B7B}"/>
    <dgm:cxn modelId="{763FCA6F-395D-4EE9-A580-75AAE23FE706}" type="presOf" srcId="{EC82A71A-1A80-413B-B0F3-5E1700B93EA8}" destId="{8AD3901E-14A9-4FF9-9D36-89490A0E3F97}" srcOrd="0" destOrd="0" presId="urn:microsoft.com/office/officeart/2005/8/layout/default"/>
    <dgm:cxn modelId="{097DF670-49C0-4271-8BAB-7638166B4AEB}" srcId="{46CBED61-F288-4105-85D9-BCFEC73C162A}" destId="{EC82A71A-1A80-413B-B0F3-5E1700B93EA8}" srcOrd="9" destOrd="0" parTransId="{E3726BC3-1E94-4802-B301-6E81947D07B0}" sibTransId="{6120CF97-5F7A-4D1B-B8C1-26B6BF3510A3}"/>
    <dgm:cxn modelId="{D4B8E672-DEBB-4470-8012-1C1A870435D1}" type="presOf" srcId="{B8D6D32B-333E-40A4-BA4E-AFF08F1EC28A}" destId="{E9D306B7-4A46-4CC6-A4B2-52AF6E0FF83B}" srcOrd="0" destOrd="0" presId="urn:microsoft.com/office/officeart/2005/8/layout/default"/>
    <dgm:cxn modelId="{35B3307C-CD65-400E-8238-C084A6867962}" type="presOf" srcId="{D91D53BE-5647-42FF-9B9A-FF76E27BBA2E}" destId="{8CA605A4-E4ED-4B43-8819-C9321CC1F405}" srcOrd="0" destOrd="0" presId="urn:microsoft.com/office/officeart/2005/8/layout/default"/>
    <dgm:cxn modelId="{B5A1927E-A280-4293-84C2-EFF949E13CA2}" type="presOf" srcId="{655D9BFE-73CE-4E05-9B32-16CCDC15798B}" destId="{7C3404EC-4203-4A41-9A9E-BF1209909EC2}" srcOrd="0" destOrd="0" presId="urn:microsoft.com/office/officeart/2005/8/layout/default"/>
    <dgm:cxn modelId="{61DAA483-A3AB-43C7-9494-1AC91A5F1680}" type="presOf" srcId="{6D5EB02E-0F61-4FFC-AFD1-CC9C2527E024}" destId="{B6DC113C-B71D-49E2-AAD7-F7CFA708D09B}" srcOrd="0" destOrd="0" presId="urn:microsoft.com/office/officeart/2005/8/layout/default"/>
    <dgm:cxn modelId="{4625C393-0263-4060-93AF-8D826329157B}" srcId="{46CBED61-F288-4105-85D9-BCFEC73C162A}" destId="{6D5EB02E-0F61-4FFC-AFD1-CC9C2527E024}" srcOrd="10" destOrd="0" parTransId="{2708934A-038B-4D58-AF72-3EB67CEA1C31}" sibTransId="{F9FDED4E-DFF6-46C7-B052-B78651D3EC48}"/>
    <dgm:cxn modelId="{4B8CD998-1D07-4289-A7EA-07390B22AC24}" type="presOf" srcId="{46CBED61-F288-4105-85D9-BCFEC73C162A}" destId="{41078237-2962-491F-8D6B-55E6B60B4451}" srcOrd="0" destOrd="0" presId="urn:microsoft.com/office/officeart/2005/8/layout/default"/>
    <dgm:cxn modelId="{4B36BA9F-CAE3-40FF-BF0E-74E1C3EFD00D}" srcId="{46CBED61-F288-4105-85D9-BCFEC73C162A}" destId="{F552F36A-BC6C-41CA-96EC-6AB8BFAD0B64}" srcOrd="6" destOrd="0" parTransId="{F14735A5-134A-4C9F-B9A4-2F9B2DB0E59D}" sibTransId="{62CA26AC-55D5-4764-B2A5-945D4DC065B4}"/>
    <dgm:cxn modelId="{882C58A7-5FDD-42FB-950F-119F1A9F3BC7}" type="presOf" srcId="{49E9E3BA-2269-4909-BD5F-8BD59791F87A}" destId="{2F4E1562-7059-4A05-8915-F603DE267FE9}" srcOrd="0" destOrd="0" presId="urn:microsoft.com/office/officeart/2005/8/layout/default"/>
    <dgm:cxn modelId="{6C2449B9-43CA-4A62-9E09-A63AC76D8597}" srcId="{46CBED61-F288-4105-85D9-BCFEC73C162A}" destId="{655D9BFE-73CE-4E05-9B32-16CCDC15798B}" srcOrd="4" destOrd="0" parTransId="{7916D889-D5C3-4BCE-9E11-2D992001FA5F}" sibTransId="{7576C1D3-D250-43BA-B307-FC997BAD6411}"/>
    <dgm:cxn modelId="{1DEC88D8-8D04-46BA-9062-FDF0417DB9E8}" type="presOf" srcId="{41965267-AAA8-4624-9C18-DA599354FD59}" destId="{95AE0FF9-186D-4BB5-8F93-6EB99710EB9A}" srcOrd="0" destOrd="0" presId="urn:microsoft.com/office/officeart/2005/8/layout/default"/>
    <dgm:cxn modelId="{75417FDA-4450-4049-AD29-DBF53FE1D334}" type="presOf" srcId="{F552F36A-BC6C-41CA-96EC-6AB8BFAD0B64}" destId="{9A964303-D943-4EE6-96F2-264806A5E85C}" srcOrd="0" destOrd="0" presId="urn:microsoft.com/office/officeart/2005/8/layout/default"/>
    <dgm:cxn modelId="{65530EDE-5181-4D97-9E97-6AA71A08CF13}" srcId="{46CBED61-F288-4105-85D9-BCFEC73C162A}" destId="{729DAED9-7065-48BC-8755-60CE00084A01}" srcOrd="5" destOrd="0" parTransId="{EDB4EC76-A302-4AB4-9065-9075B6670F24}" sibTransId="{7FF9AE7C-2D9B-45E1-9765-5638F0A61FCE}"/>
    <dgm:cxn modelId="{E42202F4-4A99-46C7-A981-4EE901CEEC93}" srcId="{46CBED61-F288-4105-85D9-BCFEC73C162A}" destId="{49E9E3BA-2269-4909-BD5F-8BD59791F87A}" srcOrd="0" destOrd="0" parTransId="{D60C2368-9553-4060-A9F1-EB0375578F9C}" sibTransId="{B3C0311D-01BE-4FC1-8E8B-EF5119D6DECD}"/>
    <dgm:cxn modelId="{A05D6BF6-2035-4094-954E-862A4C872E2A}" srcId="{46CBED61-F288-4105-85D9-BCFEC73C162A}" destId="{1F5A200D-46FA-4BE6-BA72-882280338C89}" srcOrd="3" destOrd="0" parTransId="{216A4C4D-C539-4CD7-939F-DADC257D1BB3}" sibTransId="{B5D97F98-EA6A-41E7-A34F-E3F01CD86378}"/>
    <dgm:cxn modelId="{F68BDBFD-F93D-4EA8-B685-6C779D006179}" type="presOf" srcId="{A37582E3-9C3A-4BC2-A91D-9D3AEE57C1B9}" destId="{4B8C7F67-E07A-4123-AE46-D177C9145D3F}" srcOrd="0" destOrd="0" presId="urn:microsoft.com/office/officeart/2005/8/layout/default"/>
    <dgm:cxn modelId="{52BA7488-5FA9-4286-AB50-203633AC6F12}" type="presParOf" srcId="{41078237-2962-491F-8D6B-55E6B60B4451}" destId="{2F4E1562-7059-4A05-8915-F603DE267FE9}" srcOrd="0" destOrd="0" presId="urn:microsoft.com/office/officeart/2005/8/layout/default"/>
    <dgm:cxn modelId="{51F66E4A-02AA-4FB9-B227-6BF9EA9DC329}" type="presParOf" srcId="{41078237-2962-491F-8D6B-55E6B60B4451}" destId="{EC435E61-6F51-45CB-A735-DC7FBD0CDB29}" srcOrd="1" destOrd="0" presId="urn:microsoft.com/office/officeart/2005/8/layout/default"/>
    <dgm:cxn modelId="{21108B2C-D133-4A93-9518-6CF3B9C4B39D}" type="presParOf" srcId="{41078237-2962-491F-8D6B-55E6B60B4451}" destId="{95AE0FF9-186D-4BB5-8F93-6EB99710EB9A}" srcOrd="2" destOrd="0" presId="urn:microsoft.com/office/officeart/2005/8/layout/default"/>
    <dgm:cxn modelId="{C81D3007-5F81-4A97-8040-4ACFC1BF98D6}" type="presParOf" srcId="{41078237-2962-491F-8D6B-55E6B60B4451}" destId="{1BA1CBE5-32C3-4913-A97A-6FEA8CF2186A}" srcOrd="3" destOrd="0" presId="urn:microsoft.com/office/officeart/2005/8/layout/default"/>
    <dgm:cxn modelId="{172FA6E1-6FE3-4D0E-93A2-52FF81353A38}" type="presParOf" srcId="{41078237-2962-491F-8D6B-55E6B60B4451}" destId="{E9D306B7-4A46-4CC6-A4B2-52AF6E0FF83B}" srcOrd="4" destOrd="0" presId="urn:microsoft.com/office/officeart/2005/8/layout/default"/>
    <dgm:cxn modelId="{669FBD9B-8A0C-4AAA-8D71-47EF1A711805}" type="presParOf" srcId="{41078237-2962-491F-8D6B-55E6B60B4451}" destId="{88F6B7C2-77AF-4890-9E2E-D88B4B8BD93A}" srcOrd="5" destOrd="0" presId="urn:microsoft.com/office/officeart/2005/8/layout/default"/>
    <dgm:cxn modelId="{75ECF1E4-05EE-4C48-A845-E9D70C9AE1DE}" type="presParOf" srcId="{41078237-2962-491F-8D6B-55E6B60B4451}" destId="{B2981DFC-454B-43BB-BDB3-2E38CB23705F}" srcOrd="6" destOrd="0" presId="urn:microsoft.com/office/officeart/2005/8/layout/default"/>
    <dgm:cxn modelId="{1061CB4B-6ACF-45D6-AD22-2BD43B53CDB7}" type="presParOf" srcId="{41078237-2962-491F-8D6B-55E6B60B4451}" destId="{D198840D-039E-435D-828C-F9DEC2973340}" srcOrd="7" destOrd="0" presId="urn:microsoft.com/office/officeart/2005/8/layout/default"/>
    <dgm:cxn modelId="{E2BEA6F7-4ECE-430B-9446-43FD81D08D6E}" type="presParOf" srcId="{41078237-2962-491F-8D6B-55E6B60B4451}" destId="{7C3404EC-4203-4A41-9A9E-BF1209909EC2}" srcOrd="8" destOrd="0" presId="urn:microsoft.com/office/officeart/2005/8/layout/default"/>
    <dgm:cxn modelId="{B8EE7349-DA32-42D3-B772-70A5D720087B}" type="presParOf" srcId="{41078237-2962-491F-8D6B-55E6B60B4451}" destId="{99D049A7-689C-4D3F-BA59-38DB4D9A9E36}" srcOrd="9" destOrd="0" presId="urn:microsoft.com/office/officeart/2005/8/layout/default"/>
    <dgm:cxn modelId="{92598714-6A8E-4F0C-991E-6C98CB70FF07}" type="presParOf" srcId="{41078237-2962-491F-8D6B-55E6B60B4451}" destId="{1EB24255-B99B-4009-9347-4F8ACF58DE45}" srcOrd="10" destOrd="0" presId="urn:microsoft.com/office/officeart/2005/8/layout/default"/>
    <dgm:cxn modelId="{4B6CE7EA-3ECC-4A96-AEEE-81F3F637C941}" type="presParOf" srcId="{41078237-2962-491F-8D6B-55E6B60B4451}" destId="{EF687678-3AFA-46D8-9BC3-01FF87A9734D}" srcOrd="11" destOrd="0" presId="urn:microsoft.com/office/officeart/2005/8/layout/default"/>
    <dgm:cxn modelId="{3CF3C3A0-602A-4AFE-8AD2-0F36A43F2EB6}" type="presParOf" srcId="{41078237-2962-491F-8D6B-55E6B60B4451}" destId="{9A964303-D943-4EE6-96F2-264806A5E85C}" srcOrd="12" destOrd="0" presId="urn:microsoft.com/office/officeart/2005/8/layout/default"/>
    <dgm:cxn modelId="{E2EB1864-A766-4F15-85AF-F1B4775C936B}" type="presParOf" srcId="{41078237-2962-491F-8D6B-55E6B60B4451}" destId="{ABF73712-86B3-45D8-84A0-268C030C2102}" srcOrd="13" destOrd="0" presId="urn:microsoft.com/office/officeart/2005/8/layout/default"/>
    <dgm:cxn modelId="{64AB5EFB-64F4-45AE-B591-59891B7AF77C}" type="presParOf" srcId="{41078237-2962-491F-8D6B-55E6B60B4451}" destId="{8CA605A4-E4ED-4B43-8819-C9321CC1F405}" srcOrd="14" destOrd="0" presId="urn:microsoft.com/office/officeart/2005/8/layout/default"/>
    <dgm:cxn modelId="{6C843A5C-29D0-43BE-9468-BCD26900DF04}" type="presParOf" srcId="{41078237-2962-491F-8D6B-55E6B60B4451}" destId="{84B96327-56F1-4D68-ACB3-F2E9E779A6F3}" srcOrd="15" destOrd="0" presId="urn:microsoft.com/office/officeart/2005/8/layout/default"/>
    <dgm:cxn modelId="{B26CBC13-8F51-42AE-A1F2-C38A2CECB2BB}" type="presParOf" srcId="{41078237-2962-491F-8D6B-55E6B60B4451}" destId="{4B8C7F67-E07A-4123-AE46-D177C9145D3F}" srcOrd="16" destOrd="0" presId="urn:microsoft.com/office/officeart/2005/8/layout/default"/>
    <dgm:cxn modelId="{C6D43711-32B5-4F28-975D-A3A577F97DA6}" type="presParOf" srcId="{41078237-2962-491F-8D6B-55E6B60B4451}" destId="{A2D89D5C-28E4-459D-832E-11FB657DF5CE}" srcOrd="17" destOrd="0" presId="urn:microsoft.com/office/officeart/2005/8/layout/default"/>
    <dgm:cxn modelId="{86E26BCF-1E16-4895-805F-5AC2F9522DC0}" type="presParOf" srcId="{41078237-2962-491F-8D6B-55E6B60B4451}" destId="{8AD3901E-14A9-4FF9-9D36-89490A0E3F97}" srcOrd="18" destOrd="0" presId="urn:microsoft.com/office/officeart/2005/8/layout/default"/>
    <dgm:cxn modelId="{C6E691C3-4B0B-41CB-9EA5-6A436D99600C}" type="presParOf" srcId="{41078237-2962-491F-8D6B-55E6B60B4451}" destId="{B0F6EFF7-7EF2-49DC-8600-850B904214D7}" srcOrd="19" destOrd="0" presId="urn:microsoft.com/office/officeart/2005/8/layout/default"/>
    <dgm:cxn modelId="{A228D4B9-1CEA-4BF8-B12A-483D482310D3}" type="presParOf" srcId="{41078237-2962-491F-8D6B-55E6B60B4451}" destId="{B6DC113C-B71D-49E2-AAD7-F7CFA708D09B}" srcOrd="2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5DCF38-5487-41C7-89C2-34DA6B593BC9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67C562E-7B44-49FF-B790-6BCCBDA7B866}">
      <dgm:prSet/>
      <dgm:spPr/>
      <dgm:t>
        <a:bodyPr/>
        <a:lstStyle/>
        <a:p>
          <a:r>
            <a:rPr lang="nb-NO"/>
            <a:t>Relevant språktrening</a:t>
          </a:r>
          <a:endParaRPr lang="en-US" dirty="0"/>
        </a:p>
      </dgm:t>
    </dgm:pt>
    <dgm:pt modelId="{446CB04B-7598-4B4B-BEFF-3D2F3E438A2A}" type="parTrans" cxnId="{C65222A0-012A-4369-8AF9-AD73BDA5A55B}">
      <dgm:prSet/>
      <dgm:spPr/>
      <dgm:t>
        <a:bodyPr/>
        <a:lstStyle/>
        <a:p>
          <a:endParaRPr lang="en-US"/>
        </a:p>
      </dgm:t>
    </dgm:pt>
    <dgm:pt modelId="{3945FB95-8F1A-4A43-B8FA-EA3BAFF561C3}" type="sibTrans" cxnId="{C65222A0-012A-4369-8AF9-AD73BDA5A55B}">
      <dgm:prSet/>
      <dgm:spPr/>
      <dgm:t>
        <a:bodyPr/>
        <a:lstStyle/>
        <a:p>
          <a:endParaRPr lang="en-US"/>
        </a:p>
      </dgm:t>
    </dgm:pt>
    <dgm:pt modelId="{473C2AED-2EF5-432A-9AC5-0FE59EA962F9}">
      <dgm:prSet/>
      <dgm:spPr/>
      <dgm:t>
        <a:bodyPr/>
        <a:lstStyle/>
        <a:p>
          <a:r>
            <a:rPr lang="nb-NO"/>
            <a:t>Kulturforståelse</a:t>
          </a:r>
          <a:endParaRPr lang="en-US"/>
        </a:p>
      </dgm:t>
    </dgm:pt>
    <dgm:pt modelId="{80411C83-063B-4A41-B945-29C2BA814271}" type="parTrans" cxnId="{E2024784-FA22-4D15-A900-0507236DA015}">
      <dgm:prSet/>
      <dgm:spPr/>
      <dgm:t>
        <a:bodyPr/>
        <a:lstStyle/>
        <a:p>
          <a:endParaRPr lang="en-US"/>
        </a:p>
      </dgm:t>
    </dgm:pt>
    <dgm:pt modelId="{6312DD3C-D121-413B-9F43-EFF9FBC51C14}" type="sibTrans" cxnId="{E2024784-FA22-4D15-A900-0507236DA015}">
      <dgm:prSet/>
      <dgm:spPr/>
      <dgm:t>
        <a:bodyPr/>
        <a:lstStyle/>
        <a:p>
          <a:endParaRPr lang="en-US"/>
        </a:p>
      </dgm:t>
    </dgm:pt>
    <dgm:pt modelId="{FC9B80D9-E602-4FAF-A54C-7235C50D9A43}">
      <dgm:prSet/>
      <dgm:spPr/>
      <dgm:t>
        <a:bodyPr/>
        <a:lstStyle/>
        <a:p>
          <a:r>
            <a:rPr lang="nb-NO"/>
            <a:t>Et fellesskap å være del av</a:t>
          </a:r>
          <a:endParaRPr lang="en-US"/>
        </a:p>
      </dgm:t>
    </dgm:pt>
    <dgm:pt modelId="{C8B28DB2-141A-4ED8-8F23-32AD21CC4D6D}" type="parTrans" cxnId="{904733DB-5917-4BCE-8130-8EE0AC7EA189}">
      <dgm:prSet/>
      <dgm:spPr/>
      <dgm:t>
        <a:bodyPr/>
        <a:lstStyle/>
        <a:p>
          <a:endParaRPr lang="en-US"/>
        </a:p>
      </dgm:t>
    </dgm:pt>
    <dgm:pt modelId="{F7706D77-08EF-41AD-9CAD-3F4865351A5A}" type="sibTrans" cxnId="{904733DB-5917-4BCE-8130-8EE0AC7EA189}">
      <dgm:prSet/>
      <dgm:spPr/>
      <dgm:t>
        <a:bodyPr/>
        <a:lstStyle/>
        <a:p>
          <a:endParaRPr lang="en-US"/>
        </a:p>
      </dgm:t>
    </dgm:pt>
    <dgm:pt modelId="{7667EC1E-A25F-47B1-93D2-3BF9F3127C2C}">
      <dgm:prSet/>
      <dgm:spPr/>
      <dgm:t>
        <a:bodyPr/>
        <a:lstStyle/>
        <a:p>
          <a:r>
            <a:rPr lang="nb-NO"/>
            <a:t>Et tilbud om et nettverk å høre til i</a:t>
          </a:r>
          <a:endParaRPr lang="en-US"/>
        </a:p>
      </dgm:t>
    </dgm:pt>
    <dgm:pt modelId="{B7EB6EBA-8242-4FC8-8E41-465F459D2815}" type="parTrans" cxnId="{CE3E25CA-EA05-4AA2-A264-0156A4A797EB}">
      <dgm:prSet/>
      <dgm:spPr/>
      <dgm:t>
        <a:bodyPr/>
        <a:lstStyle/>
        <a:p>
          <a:endParaRPr lang="en-US"/>
        </a:p>
      </dgm:t>
    </dgm:pt>
    <dgm:pt modelId="{15859EFC-C073-4B32-BA43-EBFAC186FA41}" type="sibTrans" cxnId="{CE3E25CA-EA05-4AA2-A264-0156A4A797EB}">
      <dgm:prSet/>
      <dgm:spPr/>
      <dgm:t>
        <a:bodyPr/>
        <a:lstStyle/>
        <a:p>
          <a:endParaRPr lang="en-US"/>
        </a:p>
      </dgm:t>
    </dgm:pt>
    <dgm:pt modelId="{BA2836B5-0E2E-47E1-8947-69AB0E288C10}" type="pres">
      <dgm:prSet presAssocID="{F85DCF38-5487-41C7-89C2-34DA6B593BC9}" presName="linear" presStyleCnt="0">
        <dgm:presLayoutVars>
          <dgm:animLvl val="lvl"/>
          <dgm:resizeHandles val="exact"/>
        </dgm:presLayoutVars>
      </dgm:prSet>
      <dgm:spPr/>
    </dgm:pt>
    <dgm:pt modelId="{AE00ADC8-2BCA-4395-98AE-9F5E54A063E5}" type="pres">
      <dgm:prSet presAssocID="{067C562E-7B44-49FF-B790-6BCCBDA7B8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DB88BA-3394-44D6-8181-9D222231E177}" type="pres">
      <dgm:prSet presAssocID="{3945FB95-8F1A-4A43-B8FA-EA3BAFF561C3}" presName="spacer" presStyleCnt="0"/>
      <dgm:spPr/>
    </dgm:pt>
    <dgm:pt modelId="{39169DF2-27FB-423E-91D4-1DB54088D8AC}" type="pres">
      <dgm:prSet presAssocID="{473C2AED-2EF5-432A-9AC5-0FE59EA962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DEF874-A46E-441E-9B5C-17AC87296B9A}" type="pres">
      <dgm:prSet presAssocID="{6312DD3C-D121-413B-9F43-EFF9FBC51C14}" presName="spacer" presStyleCnt="0"/>
      <dgm:spPr/>
    </dgm:pt>
    <dgm:pt modelId="{2D6FF2B9-07D7-4A76-BF24-03BCE4578310}" type="pres">
      <dgm:prSet presAssocID="{FC9B80D9-E602-4FAF-A54C-7235C50D9A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6B745F8-90DF-44F0-987C-0B3B71B35447}" type="pres">
      <dgm:prSet presAssocID="{F7706D77-08EF-41AD-9CAD-3F4865351A5A}" presName="spacer" presStyleCnt="0"/>
      <dgm:spPr/>
    </dgm:pt>
    <dgm:pt modelId="{D551128D-A210-4208-97D5-C38EEB5CEB7A}" type="pres">
      <dgm:prSet presAssocID="{7667EC1E-A25F-47B1-93D2-3BF9F3127C2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F741811-20D6-4BA7-BF13-EDD999008978}" type="presOf" srcId="{F85DCF38-5487-41C7-89C2-34DA6B593BC9}" destId="{BA2836B5-0E2E-47E1-8947-69AB0E288C10}" srcOrd="0" destOrd="0" presId="urn:microsoft.com/office/officeart/2005/8/layout/vList2"/>
    <dgm:cxn modelId="{37754543-4921-444E-B48B-616BCCAB4B62}" type="presOf" srcId="{7667EC1E-A25F-47B1-93D2-3BF9F3127C2C}" destId="{D551128D-A210-4208-97D5-C38EEB5CEB7A}" srcOrd="0" destOrd="0" presId="urn:microsoft.com/office/officeart/2005/8/layout/vList2"/>
    <dgm:cxn modelId="{E2024784-FA22-4D15-A900-0507236DA015}" srcId="{F85DCF38-5487-41C7-89C2-34DA6B593BC9}" destId="{473C2AED-2EF5-432A-9AC5-0FE59EA962F9}" srcOrd="1" destOrd="0" parTransId="{80411C83-063B-4A41-B945-29C2BA814271}" sibTransId="{6312DD3C-D121-413B-9F43-EFF9FBC51C14}"/>
    <dgm:cxn modelId="{A7647A86-9F64-44A0-9D34-99791D3CB343}" type="presOf" srcId="{473C2AED-2EF5-432A-9AC5-0FE59EA962F9}" destId="{39169DF2-27FB-423E-91D4-1DB54088D8AC}" srcOrd="0" destOrd="0" presId="urn:microsoft.com/office/officeart/2005/8/layout/vList2"/>
    <dgm:cxn modelId="{C65222A0-012A-4369-8AF9-AD73BDA5A55B}" srcId="{F85DCF38-5487-41C7-89C2-34DA6B593BC9}" destId="{067C562E-7B44-49FF-B790-6BCCBDA7B866}" srcOrd="0" destOrd="0" parTransId="{446CB04B-7598-4B4B-BEFF-3D2F3E438A2A}" sibTransId="{3945FB95-8F1A-4A43-B8FA-EA3BAFF561C3}"/>
    <dgm:cxn modelId="{CE3E25CA-EA05-4AA2-A264-0156A4A797EB}" srcId="{F85DCF38-5487-41C7-89C2-34DA6B593BC9}" destId="{7667EC1E-A25F-47B1-93D2-3BF9F3127C2C}" srcOrd="3" destOrd="0" parTransId="{B7EB6EBA-8242-4FC8-8E41-465F459D2815}" sibTransId="{15859EFC-C073-4B32-BA43-EBFAC186FA41}"/>
    <dgm:cxn modelId="{DCE4A6D0-6A40-44E8-9645-C2757FBD14A4}" type="presOf" srcId="{067C562E-7B44-49FF-B790-6BCCBDA7B866}" destId="{AE00ADC8-2BCA-4395-98AE-9F5E54A063E5}" srcOrd="0" destOrd="0" presId="urn:microsoft.com/office/officeart/2005/8/layout/vList2"/>
    <dgm:cxn modelId="{904733DB-5917-4BCE-8130-8EE0AC7EA189}" srcId="{F85DCF38-5487-41C7-89C2-34DA6B593BC9}" destId="{FC9B80D9-E602-4FAF-A54C-7235C50D9A43}" srcOrd="2" destOrd="0" parTransId="{C8B28DB2-141A-4ED8-8F23-32AD21CC4D6D}" sibTransId="{F7706D77-08EF-41AD-9CAD-3F4865351A5A}"/>
    <dgm:cxn modelId="{34D581F7-A4C8-4C9A-842E-0A5E8B74C9DC}" type="presOf" srcId="{FC9B80D9-E602-4FAF-A54C-7235C50D9A43}" destId="{2D6FF2B9-07D7-4A76-BF24-03BCE4578310}" srcOrd="0" destOrd="0" presId="urn:microsoft.com/office/officeart/2005/8/layout/vList2"/>
    <dgm:cxn modelId="{8DDF56A3-7E02-4991-ABD6-7831D46B2B19}" type="presParOf" srcId="{BA2836B5-0E2E-47E1-8947-69AB0E288C10}" destId="{AE00ADC8-2BCA-4395-98AE-9F5E54A063E5}" srcOrd="0" destOrd="0" presId="urn:microsoft.com/office/officeart/2005/8/layout/vList2"/>
    <dgm:cxn modelId="{AB349109-3CB0-4057-B4EB-0B2C7EC2B2AF}" type="presParOf" srcId="{BA2836B5-0E2E-47E1-8947-69AB0E288C10}" destId="{99DB88BA-3394-44D6-8181-9D222231E177}" srcOrd="1" destOrd="0" presId="urn:microsoft.com/office/officeart/2005/8/layout/vList2"/>
    <dgm:cxn modelId="{CD6A14FB-B9C4-4EFE-8BCD-A45B18C5D47B}" type="presParOf" srcId="{BA2836B5-0E2E-47E1-8947-69AB0E288C10}" destId="{39169DF2-27FB-423E-91D4-1DB54088D8AC}" srcOrd="2" destOrd="0" presId="urn:microsoft.com/office/officeart/2005/8/layout/vList2"/>
    <dgm:cxn modelId="{066662D5-788F-47F5-8F64-E2E46A788130}" type="presParOf" srcId="{BA2836B5-0E2E-47E1-8947-69AB0E288C10}" destId="{55DEF874-A46E-441E-9B5C-17AC87296B9A}" srcOrd="3" destOrd="0" presId="urn:microsoft.com/office/officeart/2005/8/layout/vList2"/>
    <dgm:cxn modelId="{A113DDF9-4853-4A38-A17B-07E076CE3877}" type="presParOf" srcId="{BA2836B5-0E2E-47E1-8947-69AB0E288C10}" destId="{2D6FF2B9-07D7-4A76-BF24-03BCE4578310}" srcOrd="4" destOrd="0" presId="urn:microsoft.com/office/officeart/2005/8/layout/vList2"/>
    <dgm:cxn modelId="{BC15578A-17D9-4F5F-BC6B-B5411635F448}" type="presParOf" srcId="{BA2836B5-0E2E-47E1-8947-69AB0E288C10}" destId="{46B745F8-90DF-44F0-987C-0B3B71B35447}" srcOrd="5" destOrd="0" presId="urn:microsoft.com/office/officeart/2005/8/layout/vList2"/>
    <dgm:cxn modelId="{C974A815-6437-46A9-A5BF-DB2AE88A158C}" type="presParOf" srcId="{BA2836B5-0E2E-47E1-8947-69AB0E288C10}" destId="{D551128D-A210-4208-97D5-C38EEB5CEB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E1562-7059-4A05-8915-F603DE267FE9}">
      <dsp:nvSpPr>
        <dsp:cNvPr id="0" name=""/>
        <dsp:cNvSpPr/>
      </dsp:nvSpPr>
      <dsp:spPr>
        <a:xfrm>
          <a:off x="34848" y="1090"/>
          <a:ext cx="2338090" cy="14028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Minimum 4 timer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848" y="1090"/>
        <a:ext cx="2338090" cy="1402854"/>
      </dsp:txXfrm>
    </dsp:sp>
    <dsp:sp modelId="{95AE0FF9-186D-4BB5-8F93-6EB99710EB9A}">
      <dsp:nvSpPr>
        <dsp:cNvPr id="0" name=""/>
        <dsp:cNvSpPr/>
      </dsp:nvSpPr>
      <dsp:spPr>
        <a:xfrm>
          <a:off x="2606748" y="1090"/>
          <a:ext cx="2338090" cy="14028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Minimum 4 deltakere over 14 år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606748" y="1090"/>
        <a:ext cx="2338090" cy="1402854"/>
      </dsp:txXfrm>
    </dsp:sp>
    <dsp:sp modelId="{E9D306B7-4A46-4CC6-A4B2-52AF6E0FF83B}">
      <dsp:nvSpPr>
        <dsp:cNvPr id="0" name=""/>
        <dsp:cNvSpPr/>
      </dsp:nvSpPr>
      <dsp:spPr>
        <a:xfrm>
          <a:off x="5178648" y="1090"/>
          <a:ext cx="2338090" cy="14028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Studieplan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178648" y="1090"/>
        <a:ext cx="2338090" cy="1402854"/>
      </dsp:txXfrm>
    </dsp:sp>
    <dsp:sp modelId="{B2981DFC-454B-43BB-BDB3-2E38CB23705F}">
      <dsp:nvSpPr>
        <dsp:cNvPr id="0" name=""/>
        <dsp:cNvSpPr/>
      </dsp:nvSpPr>
      <dsp:spPr>
        <a:xfrm>
          <a:off x="7750548" y="1090"/>
          <a:ext cx="2338090" cy="14028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75 % frammøte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(frammøteliste, navn, adresse, fødselsår, kjønn) </a:t>
          </a:r>
          <a:endParaRPr lang="en-US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750548" y="1090"/>
        <a:ext cx="2338090" cy="1402854"/>
      </dsp:txXfrm>
    </dsp:sp>
    <dsp:sp modelId="{7C3404EC-4203-4A41-9A9E-BF1209909EC2}">
      <dsp:nvSpPr>
        <dsp:cNvPr id="0" name=""/>
        <dsp:cNvSpPr/>
      </dsp:nvSpPr>
      <dsp:spPr>
        <a:xfrm>
          <a:off x="32534" y="3166851"/>
          <a:ext cx="2338090" cy="1402854"/>
        </a:xfrm>
        <a:prstGeom prst="rect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 time er en klokketime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534" y="3166851"/>
        <a:ext cx="2338090" cy="1402854"/>
      </dsp:txXfrm>
    </dsp:sp>
    <dsp:sp modelId="{1EB24255-B99B-4009-9347-4F8ACF58DE45}">
      <dsp:nvSpPr>
        <dsp:cNvPr id="0" name=""/>
        <dsp:cNvSpPr/>
      </dsp:nvSpPr>
      <dsp:spPr>
        <a:xfrm>
          <a:off x="2593257" y="1574148"/>
          <a:ext cx="2338090" cy="14028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Timer uten lærer:      kr 50, –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93257" y="1574148"/>
        <a:ext cx="2338090" cy="1402854"/>
      </dsp:txXfrm>
    </dsp:sp>
    <dsp:sp modelId="{9A964303-D943-4EE6-96F2-264806A5E85C}">
      <dsp:nvSpPr>
        <dsp:cNvPr id="0" name=""/>
        <dsp:cNvSpPr/>
      </dsp:nvSpPr>
      <dsp:spPr>
        <a:xfrm>
          <a:off x="2595128" y="3166851"/>
          <a:ext cx="2338090" cy="1402854"/>
        </a:xfrm>
        <a:prstGeom prst="rect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Digitale timer er godkjent 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95128" y="3166851"/>
        <a:ext cx="2338090" cy="1402854"/>
      </dsp:txXfrm>
    </dsp:sp>
    <dsp:sp modelId="{8CA605A4-E4ED-4B43-8819-C9321CC1F405}">
      <dsp:nvSpPr>
        <dsp:cNvPr id="0" name=""/>
        <dsp:cNvSpPr/>
      </dsp:nvSpPr>
      <dsp:spPr>
        <a:xfrm>
          <a:off x="5188819" y="1574148"/>
          <a:ext cx="2338090" cy="1402854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Kurs uten utgifter: Mindre enn 10 timer, 50 kr pr time, flere enn 10 </a:t>
          </a:r>
          <a:r>
            <a:rPr lang="nb-NO" sz="19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timar</a:t>
          </a: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500 kr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188819" y="1574148"/>
        <a:ext cx="2338090" cy="1402854"/>
      </dsp:txXfrm>
    </dsp:sp>
    <dsp:sp modelId="{4B8C7F67-E07A-4123-AE46-D177C9145D3F}">
      <dsp:nvSpPr>
        <dsp:cNvPr id="0" name=""/>
        <dsp:cNvSpPr/>
      </dsp:nvSpPr>
      <dsp:spPr>
        <a:xfrm>
          <a:off x="7752863" y="3166846"/>
          <a:ext cx="2338090" cy="1402854"/>
        </a:xfrm>
        <a:prstGeom prst="rect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Rapport: frist 3 mnd.  (Siste frist 15. jan)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752863" y="3166846"/>
        <a:ext cx="2338090" cy="1402854"/>
      </dsp:txXfrm>
    </dsp:sp>
    <dsp:sp modelId="{8AD3901E-14A9-4FF9-9D36-89490A0E3F97}">
      <dsp:nvSpPr>
        <dsp:cNvPr id="0" name=""/>
        <dsp:cNvSpPr/>
      </dsp:nvSpPr>
      <dsp:spPr>
        <a:xfrm>
          <a:off x="5190993" y="3166846"/>
          <a:ext cx="2338090" cy="1402854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Søk på forhånd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190993" y="3166846"/>
        <a:ext cx="2338090" cy="1402854"/>
      </dsp:txXfrm>
    </dsp:sp>
    <dsp:sp modelId="{B6DC113C-B71D-49E2-AAD7-F7CFA708D09B}">
      <dsp:nvSpPr>
        <dsp:cNvPr id="0" name=""/>
        <dsp:cNvSpPr/>
      </dsp:nvSpPr>
      <dsp:spPr>
        <a:xfrm>
          <a:off x="7752863" y="1574144"/>
          <a:ext cx="2338090" cy="1402854"/>
        </a:xfrm>
        <a:prstGeom prst="rect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Krav om bilag for tilretteleggings-tilskudd fases ut</a:t>
          </a:r>
          <a:endParaRPr lang="en-US" sz="19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752863" y="1574144"/>
        <a:ext cx="2338090" cy="1402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0ADC8-2BCA-4395-98AE-9F5E54A063E5}">
      <dsp:nvSpPr>
        <dsp:cNvPr id="0" name=""/>
        <dsp:cNvSpPr/>
      </dsp:nvSpPr>
      <dsp:spPr>
        <a:xfrm>
          <a:off x="0" y="364035"/>
          <a:ext cx="5575367" cy="6955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Relevant språktrening</a:t>
          </a:r>
          <a:endParaRPr lang="en-US" sz="2900" kern="1200" dirty="0"/>
        </a:p>
      </dsp:txBody>
      <dsp:txXfrm>
        <a:off x="33955" y="397990"/>
        <a:ext cx="5507457" cy="627655"/>
      </dsp:txXfrm>
    </dsp:sp>
    <dsp:sp modelId="{39169DF2-27FB-423E-91D4-1DB54088D8AC}">
      <dsp:nvSpPr>
        <dsp:cNvPr id="0" name=""/>
        <dsp:cNvSpPr/>
      </dsp:nvSpPr>
      <dsp:spPr>
        <a:xfrm>
          <a:off x="0" y="1143120"/>
          <a:ext cx="5575367" cy="6955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Kulturforståelse</a:t>
          </a:r>
          <a:endParaRPr lang="en-US" sz="2900" kern="1200"/>
        </a:p>
      </dsp:txBody>
      <dsp:txXfrm>
        <a:off x="33955" y="1177075"/>
        <a:ext cx="5507457" cy="627655"/>
      </dsp:txXfrm>
    </dsp:sp>
    <dsp:sp modelId="{2D6FF2B9-07D7-4A76-BF24-03BCE4578310}">
      <dsp:nvSpPr>
        <dsp:cNvPr id="0" name=""/>
        <dsp:cNvSpPr/>
      </dsp:nvSpPr>
      <dsp:spPr>
        <a:xfrm>
          <a:off x="0" y="1922205"/>
          <a:ext cx="5575367" cy="6955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Et fellesskap å være del av</a:t>
          </a:r>
          <a:endParaRPr lang="en-US" sz="2900" kern="1200"/>
        </a:p>
      </dsp:txBody>
      <dsp:txXfrm>
        <a:off x="33955" y="1956160"/>
        <a:ext cx="5507457" cy="627655"/>
      </dsp:txXfrm>
    </dsp:sp>
    <dsp:sp modelId="{D551128D-A210-4208-97D5-C38EEB5CEB7A}">
      <dsp:nvSpPr>
        <dsp:cNvPr id="0" name=""/>
        <dsp:cNvSpPr/>
      </dsp:nvSpPr>
      <dsp:spPr>
        <a:xfrm>
          <a:off x="0" y="2701290"/>
          <a:ext cx="5575367" cy="6955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Et tilbud om et nettverk å høre til i</a:t>
          </a:r>
          <a:endParaRPr lang="en-US" sz="2900" kern="1200"/>
        </a:p>
      </dsp:txBody>
      <dsp:txXfrm>
        <a:off x="33955" y="2735245"/>
        <a:ext cx="5507457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E3C9329B-18F4-446F-A1F0-CF6AAAF6D3EC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AF6B5650-ADE4-438A-BE53-45E47BFCCB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2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lturogtradisjon.no/medlemsorganisasjona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I Vågå </a:t>
            </a:r>
          </a:p>
          <a:p>
            <a:pPr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Paraplyorganisasjon for </a:t>
            </a:r>
            <a:r>
              <a:rPr lang="en-US" sz="2000" b="0" i="1" u="sng" strike="noStrike" dirty="0" err="1">
                <a:effectLst/>
                <a:hlinkClick r:id="rId3"/>
              </a:rPr>
              <a:t>frivillige</a:t>
            </a:r>
            <a:r>
              <a:rPr lang="en-US" sz="2000" b="0" i="1" u="sng" strike="noStrike" dirty="0">
                <a:effectLst/>
                <a:hlinkClick r:id="rId3"/>
              </a:rPr>
              <a:t> </a:t>
            </a:r>
            <a:r>
              <a:rPr lang="en-US" sz="2000" b="0" i="1" u="sng" strike="noStrike" dirty="0" err="1">
                <a:effectLst/>
                <a:hlinkClick r:id="rId3"/>
              </a:rPr>
              <a:t>organisasjonar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som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sz="2000" b="0" i="0" dirty="0">
                <a:effectLst/>
              </a:rPr>
              <a:t>     </a:t>
            </a:r>
            <a:r>
              <a:rPr lang="en-US" sz="2000" b="0" i="0" dirty="0" err="1">
                <a:effectLst/>
              </a:rPr>
              <a:t>driv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opplæring</a:t>
            </a:r>
            <a:r>
              <a:rPr lang="en-US" sz="2000" b="0" i="0" dirty="0">
                <a:effectLst/>
              </a:rPr>
              <a:t> for </a:t>
            </a:r>
            <a:r>
              <a:rPr lang="en-US" sz="2000" b="0" i="0" dirty="0" err="1">
                <a:effectLst/>
              </a:rPr>
              <a:t>vaksne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Tilrettelegge</a:t>
            </a:r>
            <a:r>
              <a:rPr lang="en-US" sz="1400" dirty="0"/>
              <a:t> for, og </a:t>
            </a:r>
            <a:r>
              <a:rPr lang="en-US" sz="1400" dirty="0" err="1"/>
              <a:t>styrke</a:t>
            </a:r>
            <a:r>
              <a:rPr lang="en-US" sz="1400" dirty="0"/>
              <a:t> </a:t>
            </a:r>
            <a:r>
              <a:rPr lang="en-US" sz="1400" dirty="0" err="1"/>
              <a:t>opplæring</a:t>
            </a:r>
            <a:r>
              <a:rPr lang="en-US" sz="1400" dirty="0"/>
              <a:t> i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sz="1400" dirty="0"/>
              <a:t>     </a:t>
            </a:r>
            <a:r>
              <a:rPr lang="en-US" sz="1400" dirty="0" err="1"/>
              <a:t>medlemsorganisasjonar</a:t>
            </a:r>
            <a:r>
              <a:rPr lang="en-US" sz="1400" dirty="0"/>
              <a:t> og </a:t>
            </a:r>
            <a:r>
              <a:rPr lang="en-US" sz="1400" dirty="0" err="1"/>
              <a:t>lokallag</a:t>
            </a:r>
            <a:endParaRPr lang="en-US" sz="105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/>
              <a:t>Godkjent</a:t>
            </a:r>
            <a:r>
              <a:rPr lang="en-US" sz="1050" dirty="0"/>
              <a:t> av </a:t>
            </a:r>
            <a:r>
              <a:rPr lang="en-US" sz="1050" dirty="0" err="1"/>
              <a:t>Kunnskapsdepartementet</a:t>
            </a:r>
            <a:endParaRPr lang="en-US" sz="800" dirty="0"/>
          </a:p>
          <a:p>
            <a:pPr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</a:t>
            </a:r>
            <a:r>
              <a:rPr lang="en-US" b="0" i="0" dirty="0" err="1">
                <a:effectLst/>
              </a:rPr>
              <a:t>amarbeider</a:t>
            </a:r>
            <a:r>
              <a:rPr lang="en-US" b="0" i="0" dirty="0">
                <a:effectLst/>
              </a:rPr>
              <a:t> med </a:t>
            </a:r>
            <a:r>
              <a:rPr lang="en-US" b="0" i="0" dirty="0" err="1">
                <a:effectLst/>
              </a:rPr>
              <a:t>ulike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fagmiljø</a:t>
            </a:r>
            <a:r>
              <a:rPr lang="en-US" b="0" i="0" dirty="0">
                <a:effectLst/>
              </a:rPr>
              <a:t> om </a:t>
            </a:r>
            <a:r>
              <a:rPr lang="en-US" b="0" i="0" dirty="0" err="1">
                <a:effectLst/>
              </a:rPr>
              <a:t>ymse</a:t>
            </a:r>
            <a:endParaRPr lang="en-US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b="0" i="0" dirty="0">
                <a:effectLst/>
              </a:rPr>
              <a:t>    </a:t>
            </a:r>
            <a:r>
              <a:rPr lang="en-US" b="0" i="0" dirty="0" err="1">
                <a:effectLst/>
              </a:rPr>
              <a:t>utviklingsprosjekt</a:t>
            </a:r>
            <a:endParaRPr lang="en-US" b="0" i="0" dirty="0"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3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18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327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7474-C345-3A92-2A40-FBFFAB1A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F89EAC7-F234-7F05-DDEA-BCA50AE8D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80A7878-4808-A39F-3FBA-B6C4AEF64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4C463A2-527A-C0BA-F54A-B688170B71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80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D3DAA-4271-BEF5-AD0D-93CBE6B7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DACCD4B-D356-E654-C342-4792E8352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196E20B-4DED-7C2E-A17A-D56A55ED4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CBCADE-BA17-9815-0829-AECE2081B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6062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711E2-F912-D07B-427D-17ADF3F0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68D4588-B06A-C286-7A0C-73A479B5D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86AA881-E5D5-D189-31CE-C71AC5A76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2A2277-5D6C-EE42-4781-2F28C39E5A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799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029A-7D49-85C9-82D2-31EDDA3B8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EEC7423-7B9A-FAAA-13BA-92CE06D91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EA11D50-2D57-DF11-7B90-0322EFD0A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8F0F32-F84F-C7D7-A7D5-9342449D8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493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er del av en stor organisasjon!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327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F91E-F111-B7CC-6B72-D4F5D46B5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22749C9-C71E-A887-AA4D-8B244E289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93688" y="803275"/>
            <a:ext cx="7137401" cy="4016375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6A15AC9-BC58-8EA1-1677-4D010E207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Dere </a:t>
            </a:r>
            <a:r>
              <a:rPr lang="nb-NO"/>
              <a:t>er d   el </a:t>
            </a:r>
            <a:r>
              <a:rPr lang="nb-NO" dirty="0"/>
              <a:t>av en stor organisasjon!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DB7BEC1-5736-8A88-451E-E6B9C0F942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887D7-0F93-40C6-BEC6-8ECDAE31B6B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39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76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028D-D6FF-D7C2-00A0-A8C3CFC9E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9D22B34-FDC1-8E09-907E-4341853CF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00E0B6F-3EF2-711F-5427-92AB2D06F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</a:t>
            </a:r>
            <a:r>
              <a:rPr lang="en-US" sz="1200" b="0" i="0" dirty="0" err="1">
                <a:effectLst/>
              </a:rPr>
              <a:t>ærar</a:t>
            </a:r>
            <a:r>
              <a:rPr lang="en-US" dirty="0"/>
              <a:t>: </a:t>
            </a:r>
            <a:r>
              <a:rPr lang="en-US" sz="1200" b="0" i="0" dirty="0" err="1">
                <a:effectLst/>
              </a:rPr>
              <a:t>står</a:t>
            </a:r>
            <a:r>
              <a:rPr lang="en-US" sz="1200" b="0" i="0" dirty="0">
                <a:effectLst/>
              </a:rPr>
              <a:t> for </a:t>
            </a:r>
            <a:r>
              <a:rPr lang="en-US" sz="1200" b="0" i="0" dirty="0" err="1">
                <a:effectLst/>
              </a:rPr>
              <a:t>opplæringa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har</a:t>
            </a:r>
            <a:r>
              <a:rPr lang="en-US" sz="1200" b="0" i="0" dirty="0">
                <a:effectLst/>
              </a:rPr>
              <a:t> det </a:t>
            </a:r>
            <a:r>
              <a:rPr lang="en-US" sz="1200" b="0" i="0" dirty="0" err="1">
                <a:effectLst/>
              </a:rPr>
              <a:t>pedagogiske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ansvaret</a:t>
            </a:r>
            <a:r>
              <a:rPr lang="en-US" dirty="0"/>
              <a:t>.</a:t>
            </a:r>
            <a:r>
              <a:rPr lang="en-US" sz="1200" b="0" i="0" dirty="0">
                <a:effectLst/>
              </a:rPr>
              <a:t> Ingen </a:t>
            </a:r>
            <a:r>
              <a:rPr lang="en-US" sz="1200" b="0" i="0" dirty="0" err="1">
                <a:effectLst/>
              </a:rPr>
              <a:t>krav</a:t>
            </a:r>
            <a:r>
              <a:rPr lang="en-US" sz="1200" b="0" i="0" dirty="0">
                <a:effectLst/>
              </a:rPr>
              <a:t> om </a:t>
            </a:r>
            <a:r>
              <a:rPr lang="en-US" sz="1200" b="0" i="0" dirty="0" err="1">
                <a:effectLst/>
              </a:rPr>
              <a:t>betaling</a:t>
            </a:r>
            <a:r>
              <a:rPr lang="en-US" sz="1200" b="0" i="0" dirty="0">
                <a:effectLst/>
              </a:rPr>
              <a:t>. Det </a:t>
            </a:r>
            <a:r>
              <a:rPr lang="en-US" sz="1200" b="0" i="0" dirty="0" err="1">
                <a:effectLst/>
              </a:rPr>
              <a:t>bestemmer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kurslærar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arrangør</a:t>
            </a:r>
            <a:r>
              <a:rPr lang="en-US" sz="1200" b="0" i="0" dirty="0">
                <a:effectLst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Alle lærarar på kurs med tilskot er forsikra i ei felles forsikringsavtale. Vi har ikkje forsikring for kursdeltakarar.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effectLst/>
              <a:highlight>
                <a:srgbClr val="FFFF00"/>
              </a:highlight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CD378D1-D72B-6F66-3108-90BFB368C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93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23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b="1" dirty="0" err="1"/>
              <a:t>Tilretteleggingstilskot</a:t>
            </a:r>
            <a:r>
              <a:rPr lang="en-US" sz="1200" b="1" dirty="0"/>
              <a:t> - </a:t>
            </a:r>
            <a:r>
              <a:rPr lang="en-US" sz="1200" b="1" dirty="0" err="1"/>
              <a:t>trappetrinnsmodell</a:t>
            </a: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4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2 500,-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5-9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5 000,-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10-19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7 500,-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20-39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10 000,-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40-99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12 500,-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100 </a:t>
            </a:r>
            <a:r>
              <a:rPr lang="en-US" sz="1200" dirty="0" err="1"/>
              <a:t>timar</a:t>
            </a:r>
            <a:r>
              <a:rPr lang="en-US" sz="1200" dirty="0"/>
              <a:t>: </a:t>
            </a:r>
            <a:r>
              <a:rPr lang="en-US" sz="1200" dirty="0" err="1"/>
              <a:t>inntil</a:t>
            </a:r>
            <a:r>
              <a:rPr lang="en-US" sz="1200" dirty="0"/>
              <a:t> </a:t>
            </a:r>
            <a:r>
              <a:rPr lang="en-US" sz="1200" dirty="0" err="1"/>
              <a:t>kr</a:t>
            </a:r>
            <a:r>
              <a:rPr lang="en-US" sz="1200" dirty="0"/>
              <a:t> 15 000,-</a:t>
            </a:r>
          </a:p>
          <a:p>
            <a:pPr>
              <a:spcBef>
                <a:spcPts val="0"/>
              </a:spcBef>
            </a:pPr>
            <a:r>
              <a:rPr lang="en-US" sz="1200" dirty="0" err="1"/>
              <a:t>Kurset</a:t>
            </a:r>
            <a:r>
              <a:rPr lang="en-US" sz="1200" dirty="0"/>
              <a:t> </a:t>
            </a:r>
            <a:r>
              <a:rPr lang="en-US" sz="1200" dirty="0" err="1"/>
              <a:t>må</a:t>
            </a:r>
            <a:r>
              <a:rPr lang="en-US" sz="1200" dirty="0"/>
              <a:t> vera </a:t>
            </a:r>
            <a:r>
              <a:rPr lang="en-US" sz="1200" dirty="0" err="1"/>
              <a:t>godkjent</a:t>
            </a:r>
            <a:r>
              <a:rPr lang="en-US" sz="1200" dirty="0"/>
              <a:t>, og  </a:t>
            </a:r>
            <a:r>
              <a:rPr lang="en-US" sz="1200" dirty="0" err="1"/>
              <a:t>godkjente</a:t>
            </a:r>
            <a:r>
              <a:rPr lang="en-US" sz="1200" dirty="0"/>
              <a:t> </a:t>
            </a:r>
            <a:r>
              <a:rPr lang="en-US" sz="1200" dirty="0" err="1"/>
              <a:t>bilag</a:t>
            </a:r>
            <a:r>
              <a:rPr lang="en-US" sz="1200" dirty="0"/>
              <a:t> </a:t>
            </a:r>
            <a:r>
              <a:rPr lang="en-US" sz="1200" dirty="0" err="1"/>
              <a:t>må</a:t>
            </a:r>
            <a:r>
              <a:rPr lang="en-US" sz="1200" dirty="0"/>
              <a:t> </a:t>
            </a:r>
            <a:r>
              <a:rPr lang="en-US" sz="1200" dirty="0" err="1"/>
              <a:t>ligge</a:t>
            </a:r>
            <a:r>
              <a:rPr lang="en-US" sz="1200" dirty="0"/>
              <a:t> </a:t>
            </a:r>
            <a:r>
              <a:rPr lang="en-US" sz="1200" dirty="0" err="1"/>
              <a:t>ved</a:t>
            </a:r>
            <a:r>
              <a:rPr lang="en-US" sz="1200" dirty="0"/>
              <a:t> </a:t>
            </a:r>
            <a:r>
              <a:rPr lang="en-US" sz="1200" dirty="0" err="1"/>
              <a:t>rapporten</a:t>
            </a:r>
            <a:r>
              <a:rPr lang="en-US" sz="1200" dirty="0"/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59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</a:t>
            </a:r>
            <a:r>
              <a:rPr lang="en-US" sz="1200" b="0" i="0" dirty="0" err="1">
                <a:effectLst/>
              </a:rPr>
              <a:t>ærar</a:t>
            </a:r>
            <a:r>
              <a:rPr lang="en-US" dirty="0"/>
              <a:t>: </a:t>
            </a:r>
            <a:r>
              <a:rPr lang="en-US" sz="1200" b="0" i="0" dirty="0" err="1">
                <a:effectLst/>
              </a:rPr>
              <a:t>står</a:t>
            </a:r>
            <a:r>
              <a:rPr lang="en-US" sz="1200" b="0" i="0" dirty="0">
                <a:effectLst/>
              </a:rPr>
              <a:t> for </a:t>
            </a:r>
            <a:r>
              <a:rPr lang="en-US" sz="1200" b="0" i="0" dirty="0" err="1">
                <a:effectLst/>
              </a:rPr>
              <a:t>opplæringa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har</a:t>
            </a:r>
            <a:r>
              <a:rPr lang="en-US" sz="1200" b="0" i="0" dirty="0">
                <a:effectLst/>
              </a:rPr>
              <a:t> det </a:t>
            </a:r>
            <a:r>
              <a:rPr lang="en-US" sz="1200" b="0" i="0" dirty="0" err="1">
                <a:effectLst/>
              </a:rPr>
              <a:t>pedagogiske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ansvaret</a:t>
            </a:r>
            <a:r>
              <a:rPr lang="en-US" dirty="0"/>
              <a:t>.</a:t>
            </a:r>
            <a:r>
              <a:rPr lang="en-US" sz="1200" b="0" i="0" dirty="0">
                <a:effectLst/>
              </a:rPr>
              <a:t> Ingen </a:t>
            </a:r>
            <a:r>
              <a:rPr lang="en-US" sz="1200" b="0" i="0" dirty="0" err="1">
                <a:effectLst/>
              </a:rPr>
              <a:t>krav</a:t>
            </a:r>
            <a:r>
              <a:rPr lang="en-US" sz="1200" b="0" i="0" dirty="0">
                <a:effectLst/>
              </a:rPr>
              <a:t> om </a:t>
            </a:r>
            <a:r>
              <a:rPr lang="en-US" sz="1200" b="0" i="0" dirty="0" err="1">
                <a:effectLst/>
              </a:rPr>
              <a:t>betaling</a:t>
            </a:r>
            <a:r>
              <a:rPr lang="en-US" sz="1200" b="0" i="0" dirty="0">
                <a:effectLst/>
              </a:rPr>
              <a:t>. Det </a:t>
            </a:r>
            <a:r>
              <a:rPr lang="en-US" sz="1200" b="0" i="0" dirty="0" err="1">
                <a:effectLst/>
              </a:rPr>
              <a:t>bestemmer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kurslærar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arrangør</a:t>
            </a:r>
            <a:r>
              <a:rPr lang="en-US" sz="1200" b="0" i="0" dirty="0">
                <a:effectLst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Alle lærarar på kurs med tilskot er forsikra i ei felles forsikringsavtale. Vi har ikkje forsikring for kursdeltakarar.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effectLst/>
              <a:highlight>
                <a:srgbClr val="FFFF00"/>
              </a:highlight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5514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587F5-CE32-B809-5E35-CC421AB1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65B033F-5342-A0EB-61D0-68F2C693D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14605ED-1299-2E7C-07C8-59C953797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</a:t>
            </a:r>
            <a:r>
              <a:rPr lang="en-US" sz="1200" b="0" i="0" dirty="0" err="1">
                <a:effectLst/>
              </a:rPr>
              <a:t>ærar</a:t>
            </a:r>
            <a:r>
              <a:rPr lang="en-US" dirty="0"/>
              <a:t>: </a:t>
            </a:r>
            <a:r>
              <a:rPr lang="en-US" sz="1200" b="0" i="0" dirty="0" err="1">
                <a:effectLst/>
              </a:rPr>
              <a:t>står</a:t>
            </a:r>
            <a:r>
              <a:rPr lang="en-US" sz="1200" b="0" i="0" dirty="0">
                <a:effectLst/>
              </a:rPr>
              <a:t> for </a:t>
            </a:r>
            <a:r>
              <a:rPr lang="en-US" sz="1200" b="0" i="0" dirty="0" err="1">
                <a:effectLst/>
              </a:rPr>
              <a:t>opplæringa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har</a:t>
            </a:r>
            <a:r>
              <a:rPr lang="en-US" sz="1200" b="0" i="0" dirty="0">
                <a:effectLst/>
              </a:rPr>
              <a:t> det </a:t>
            </a:r>
            <a:r>
              <a:rPr lang="en-US" sz="1200" b="0" i="0" dirty="0" err="1">
                <a:effectLst/>
              </a:rPr>
              <a:t>pedagogiske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ansvaret</a:t>
            </a:r>
            <a:r>
              <a:rPr lang="en-US" dirty="0"/>
              <a:t>.</a:t>
            </a:r>
            <a:r>
              <a:rPr lang="en-US" sz="1200" b="0" i="0" dirty="0">
                <a:effectLst/>
              </a:rPr>
              <a:t> Ingen </a:t>
            </a:r>
            <a:r>
              <a:rPr lang="en-US" sz="1200" b="0" i="0" dirty="0" err="1">
                <a:effectLst/>
              </a:rPr>
              <a:t>krav</a:t>
            </a:r>
            <a:r>
              <a:rPr lang="en-US" sz="1200" b="0" i="0" dirty="0">
                <a:effectLst/>
              </a:rPr>
              <a:t> om </a:t>
            </a:r>
            <a:r>
              <a:rPr lang="en-US" sz="1200" b="0" i="0" dirty="0" err="1">
                <a:effectLst/>
              </a:rPr>
              <a:t>betaling</a:t>
            </a:r>
            <a:r>
              <a:rPr lang="en-US" sz="1200" b="0" i="0" dirty="0">
                <a:effectLst/>
              </a:rPr>
              <a:t>. Det </a:t>
            </a:r>
            <a:r>
              <a:rPr lang="en-US" sz="1200" b="0" i="0" dirty="0" err="1">
                <a:effectLst/>
              </a:rPr>
              <a:t>bestemmer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kurslærar</a:t>
            </a:r>
            <a:r>
              <a:rPr lang="en-US" sz="1200" b="0" i="0" dirty="0">
                <a:effectLst/>
              </a:rPr>
              <a:t> og </a:t>
            </a:r>
            <a:r>
              <a:rPr lang="en-US" sz="1200" b="0" i="0" dirty="0" err="1">
                <a:effectLst/>
              </a:rPr>
              <a:t>arrangør</a:t>
            </a:r>
            <a:r>
              <a:rPr lang="en-US" sz="1200" b="0" i="0" dirty="0">
                <a:effectLst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Alle lærarar på kurs med tilskot er forsikra i ei felles forsikringsavtale. Vi har ikkje forsikring for kursdeltakarar.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effectLst/>
              <a:highlight>
                <a:srgbClr val="FFFF00"/>
              </a:highlight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68A7D89-5E33-9C06-2EB5-D96CF332E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5650-ADE4-438A-BE53-45E47BFCCBC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26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073CBF-9A17-86E8-3CB4-107A2DC0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515FE9-674F-7600-5195-404778D01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985071-5259-91EE-AE6E-5572A690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C32675-4529-9533-6C68-A8D7D4D4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C0F1DA-F1DB-C828-6178-E2355AB0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48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ACFB2-4EF8-C32C-2F00-5F6CF5D3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06CC7C7-B3F7-0A11-0AE4-AD4FD3F78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83C961-E229-A612-26DD-1005F1AF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112E6E-0B9D-3ED1-0163-15BCE7DE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1DB899-C6B0-3199-A79B-E45DA17B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025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36CCC9A-7026-ED6F-57AB-39BF04D59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DC70B49-BC05-101D-9FD3-6E1E3A5EC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6BCE9-CB17-F6C1-5CC3-375C00FE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84854C-FBC8-A1E5-B8F9-5A3F7FE7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9E7B6B-3404-E795-B78B-B8B86AA5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41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067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4904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85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515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6569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460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669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26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316BD4-CB87-B2F6-C635-289E4C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9FD94-0F68-892D-A74D-4C012C7F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440245-833D-9DD0-A229-56F02926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C93EA1-8319-09FA-3F12-BED7162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02F5AD-5DB2-C544-E399-DB2635E1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028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288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29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1726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C87F-744D-4CC1-B8F5-F01839CFDCDB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60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1AE1-C3F0-4B0B-B8E9-A9200A81A6C9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57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622E-0211-4585-B20F-C96EA8DB56E8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2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AF37-9D02-4FFC-8BE8-2B9923585243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9BEA-EC68-4899-B0EE-8AA399DACE9A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26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AF1F-661B-4EBB-8374-7D8187058E3B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71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BDB6-AC65-46D7-8023-0B70B1D9E32E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1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EBCE87-FF56-8BFB-79C5-E207F376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83CFA0-E993-9983-0194-322174993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F3D150-D411-17BB-847D-5791948A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A2BBAF-23AE-D889-979C-9B6B62DD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491D6D-D251-1B66-719C-9AE98FF9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636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158DEF24-C2D3-4D7F-963E-235863988CD7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74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4090C8-B192-4113-BD17-58DC6B0D7C26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57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9E49-0BC7-4831-9190-DE02899F9C38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57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8944-47E3-48E5-913D-1B94717EEDDF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9985E4-88F1-EC46-8F02-04381802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F3AC86-E7C3-762A-2FC6-F8805570C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CDBD81-5478-CCE7-7524-FD82AEA24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ECA581F-8355-04D6-EB57-D33AFA97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92C527-D294-6C6E-5CF9-8788F429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07E463-A9F0-9520-D22C-49B5CBE8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70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6A88B6-6FCF-0A4C-BC06-0A5AB2A4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2B02E3-7AB8-050F-4427-09E2C707B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D17CFB-E593-FE7F-4C18-CBEA8D784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B8A9213-FFFE-A55A-F205-270D78B82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3482AC-3765-2866-1E66-486774E8B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55C5FB8-25FA-6758-85A0-C75A64D3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636BBFB-14A4-B7BE-60C7-3C051E46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AE62695-3A96-33D8-4E4C-8C63D01B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80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40C853-EF8E-09C3-8D9A-0CE3B84F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A6E2F7-1A55-80E6-1E8B-E0106A47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7404535-5AC7-1185-0332-59FCC04E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4AE361-85C9-4EF9-8D7F-6B71C663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99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5AC80BF-088F-B4EB-2A10-37CF30E8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A22C44B-2D39-C2E0-C801-92157E4A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1C3F27-DC9C-12A4-2A30-57ED9ABF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76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B2C6E0-9E97-4374-6AC5-9535D06F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A46133-40F9-BD79-AD0C-7379C719D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4741797-380A-D6C0-588A-254C8F64A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9F46CDC-01AE-F9DE-86B2-AF0F9541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52215A-3598-CE3A-4B66-C1EFE175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69130B-CE0F-7712-438D-8CF82372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13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8BC577-4FD1-C52C-5C5C-26C49DAE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CEBFB25-B416-8CEE-AA62-398DB5244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A9C96E-C284-2863-4E70-EFBE536D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D4E5C6-4A77-DAD5-94D7-66D58C9E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EC9726-5967-1245-8402-3F2C8FE9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A150860-3654-1BFA-442F-3FD93E0A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4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269AF4C-592A-E8E6-C25E-20283A70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C74505-9ECB-1F6E-8DAD-27D8DE4E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0CAE01-28C7-FE0F-9A50-82399842B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B828-282E-4495-9122-B23286400383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09D7DB-8516-18AF-FEC3-09AC78F4D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7BD5C0-2DB2-663F-2EC2-22642975B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8D82-15C1-455A-9B54-998804AB46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3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BBEF6-6480-496E-81C5-8EC0E97B785E}" type="datetimeFigureOut">
              <a:rPr lang="nb-NO" smtClean="0"/>
              <a:t>16.09.2025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9D549-CDDD-47F0-800D-BFAD8AA87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529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800AF31-EE4A-4AAB-9F03-A723C44068F2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www.kulturogtradisjon.no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9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turogtradisjon.no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kulturogtradisjon.no/l%C3%B8nn-og-skatt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HSCmUk9Xgs?feature=oembed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mailto:Kristin@kulturogtradisjon.n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lturogtradisjon.no/_files/ugd/4a9374_bb2f4a5c89a04ab6b31d321137249d7b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hyperlink" Target="https://www.kulturogtradisjon.no/_files/ugd/4a9374_ea7850ec048b4d9190ddeffcbc15d544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kulturogtradisjon.no/" TargetMode="External"/><Relationship Id="rId4" Type="http://schemas.openxmlformats.org/officeDocument/2006/relationships/hyperlink" Target="mailto:post@kulturogtradisjon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6BF070-116F-278F-C3B5-AD4118AC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4026" y="3655608"/>
            <a:ext cx="5247860" cy="580445"/>
          </a:xfrm>
        </p:spPr>
        <p:txBody>
          <a:bodyPr anchor="b">
            <a:normAutofit/>
          </a:bodyPr>
          <a:lstStyle/>
          <a:p>
            <a:pPr algn="l"/>
            <a:r>
              <a:rPr lang="nb-NO" sz="3400" dirty="0"/>
              <a:t>Agder Bygdekvinnelag 2025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55FBA2-A709-466C-5525-C933FAED6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nb-NO" sz="2000" dirty="0">
                <a:latin typeface="+mj-lt"/>
              </a:rPr>
              <a:t>Kristin Teigen Stasviken</a:t>
            </a:r>
          </a:p>
          <a:p>
            <a:pPr algn="l"/>
            <a:r>
              <a:rPr lang="nb-NO" sz="2000" dirty="0">
                <a:latin typeface="+mj-lt"/>
              </a:rPr>
              <a:t>Studieforbundet kultur og tradisjon</a:t>
            </a:r>
          </a:p>
          <a:p>
            <a:pPr algn="l"/>
            <a:endParaRPr lang="nb-NO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FE30CA-6689-8A30-2B06-5139B7EAD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411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C890CF55-507A-F633-6B9C-2CA32DA70767}"/>
              </a:ext>
            </a:extLst>
          </p:cNvPr>
          <p:cNvSpPr txBox="1">
            <a:spLocks/>
          </p:cNvSpPr>
          <p:nvPr/>
        </p:nvSpPr>
        <p:spPr>
          <a:xfrm>
            <a:off x="7384195" y="2613997"/>
            <a:ext cx="4337919" cy="580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sz="3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C4148FD-29D7-8020-D323-CDA8AE4E2FCE}"/>
              </a:ext>
            </a:extLst>
          </p:cNvPr>
          <p:cNvSpPr txBox="1"/>
          <p:nvPr/>
        </p:nvSpPr>
        <p:spPr>
          <a:xfrm>
            <a:off x="7464612" y="2099167"/>
            <a:ext cx="40078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b="0" i="0" dirty="0">
                <a:effectLst/>
                <a:latin typeface="Roboto" panose="02000000000000000000" pitchFamily="2" charset="0"/>
              </a:rPr>
              <a:t>Det skal være </a:t>
            </a:r>
            <a:r>
              <a:rPr lang="nn-NO" b="0" i="0" dirty="0" err="1">
                <a:effectLst/>
                <a:latin typeface="Roboto" panose="02000000000000000000" pitchFamily="2" charset="0"/>
              </a:rPr>
              <a:t>mulig</a:t>
            </a:r>
            <a:r>
              <a:rPr lang="nn-NO" b="0" i="0" dirty="0">
                <a:effectLst/>
                <a:latin typeface="Roboto" panose="02000000000000000000" pitchFamily="2" charset="0"/>
              </a:rPr>
              <a:t> for alle som bor i Norge å bli kjent med og lære kulturuttrykk og </a:t>
            </a:r>
            <a:r>
              <a:rPr lang="nn-NO" b="0" i="0" dirty="0" err="1">
                <a:effectLst/>
                <a:latin typeface="Roboto" panose="02000000000000000000" pitchFamily="2" charset="0"/>
              </a:rPr>
              <a:t>folkelige</a:t>
            </a:r>
            <a:r>
              <a:rPr lang="nn-NO" b="0" i="0" dirty="0">
                <a:effectLst/>
                <a:latin typeface="Roboto" panose="02000000000000000000" pitchFamily="2" charset="0"/>
              </a:rPr>
              <a:t> </a:t>
            </a:r>
            <a:r>
              <a:rPr lang="nn-NO" b="0" i="0" dirty="0" err="1">
                <a:effectLst/>
                <a:latin typeface="Roboto" panose="02000000000000000000" pitchFamily="2" charset="0"/>
              </a:rPr>
              <a:t>tradisjoner</a:t>
            </a:r>
            <a:r>
              <a:rPr lang="nn-NO" b="0" i="0" dirty="0">
                <a:effectLst/>
                <a:latin typeface="Roboto" panose="02000000000000000000" pitchFamily="2" charset="0"/>
              </a:rPr>
              <a:t> i skapende og trygge fellesskap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7A83CD-7B38-B243-938E-A8A72BD2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634" y="5167172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ssholder for innhold 7">
            <a:extLst>
              <a:ext uri="{FF2B5EF4-FFF2-40B4-BE49-F238E27FC236}">
                <a16:creationId xmlns:a16="http://schemas.microsoft.com/office/drawing/2014/main" id="{67FF15D0-1FC0-2BBB-3A25-C0C8C14FC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670" y="1445772"/>
            <a:ext cx="7882939" cy="4249251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86D5A86A-F0DC-CE31-C909-DEE2BD66F7C0}"/>
              </a:ext>
            </a:extLst>
          </p:cNvPr>
          <p:cNvSpPr txBox="1">
            <a:spLocks/>
          </p:cNvSpPr>
          <p:nvPr/>
        </p:nvSpPr>
        <p:spPr>
          <a:xfrm>
            <a:off x="1361385" y="2437440"/>
            <a:ext cx="1505712" cy="1924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Innlogging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ID-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porten</a:t>
            </a:r>
            <a:endParaRPr lang="en-US" sz="18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Brukarstøtte</a:t>
            </a:r>
            <a:endParaRPr lang="en-US" sz="18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tel 3">
            <a:extLst>
              <a:ext uri="{FF2B5EF4-FFF2-40B4-BE49-F238E27FC236}">
                <a16:creationId xmlns:a16="http://schemas.microsoft.com/office/drawing/2014/main" id="{9DD8206A-73A5-3509-6E98-B9E40D60FBD6}"/>
              </a:ext>
            </a:extLst>
          </p:cNvPr>
          <p:cNvSpPr txBox="1">
            <a:spLocks/>
          </p:cNvSpPr>
          <p:nvPr/>
        </p:nvSpPr>
        <p:spPr>
          <a:xfrm>
            <a:off x="583911" y="1374965"/>
            <a:ext cx="3084844" cy="1037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err="1">
                <a:ea typeface="Calibri" panose="020F0502020204030204" pitchFamily="34" charset="0"/>
                <a:cs typeface="Calibri" panose="020F0502020204030204" pitchFamily="34" charset="0"/>
              </a:rPr>
              <a:t>Kursportalen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A9032B4-68DB-1A39-6AFB-80E9B0D66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271" y="5215540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A68849-88EF-FEBF-6888-547D4BEB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7" y="1201802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 err="1"/>
              <a:t>Tilskot</a:t>
            </a:r>
            <a:r>
              <a:rPr lang="en-US" sz="3300" b="1" dirty="0"/>
              <a:t> i 2025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BF522C5-7C80-0361-9EFA-CE406B5A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577" y="2416630"/>
            <a:ext cx="4872711" cy="26737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/>
              <a:t>100 pr time </a:t>
            </a:r>
            <a:r>
              <a:rPr lang="en-US" sz="1800" dirty="0"/>
              <a:t>med </a:t>
            </a:r>
            <a:r>
              <a:rPr lang="en-US" sz="1800" dirty="0" err="1"/>
              <a:t>lærer</a:t>
            </a:r>
            <a:br>
              <a:rPr lang="en-US" sz="1800" dirty="0"/>
            </a:br>
            <a:r>
              <a:rPr lang="en-US" sz="1800" b="1" dirty="0"/>
              <a:t>    50 pr time </a:t>
            </a:r>
            <a:r>
              <a:rPr lang="en-US" sz="1800" dirty="0" err="1"/>
              <a:t>uten</a:t>
            </a:r>
            <a:r>
              <a:rPr lang="en-US" sz="1800" dirty="0"/>
              <a:t> </a:t>
            </a:r>
            <a:r>
              <a:rPr lang="en-US" sz="1800" dirty="0" err="1"/>
              <a:t>lærer</a:t>
            </a:r>
            <a:endParaRPr lang="en-US" sz="1800" dirty="0"/>
          </a:p>
          <a:p>
            <a:endParaRPr lang="en-US" sz="1800" dirty="0"/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Minstesum</a:t>
            </a:r>
            <a:r>
              <a:rPr lang="en-US" sz="1800" dirty="0"/>
              <a:t> </a:t>
            </a:r>
            <a:r>
              <a:rPr lang="en-US" sz="1800" dirty="0" err="1"/>
              <a:t>uten</a:t>
            </a:r>
            <a:r>
              <a:rPr lang="en-US" sz="1800" dirty="0"/>
              <a:t>  </a:t>
            </a:r>
            <a:r>
              <a:rPr lang="en-US" sz="1800" dirty="0" err="1"/>
              <a:t>dokumenterte</a:t>
            </a:r>
            <a:r>
              <a:rPr lang="en-US" sz="1800" dirty="0"/>
              <a:t> </a:t>
            </a:r>
            <a:r>
              <a:rPr lang="en-US" sz="1800" dirty="0" err="1"/>
              <a:t>utgifter</a:t>
            </a:r>
            <a:r>
              <a:rPr lang="en-US" sz="1800" dirty="0"/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	kurs mer </a:t>
            </a:r>
            <a:r>
              <a:rPr lang="en-US" sz="1800" dirty="0" err="1"/>
              <a:t>enn</a:t>
            </a:r>
            <a:r>
              <a:rPr lang="en-US" sz="1800" dirty="0"/>
              <a:t> 10 timer: </a:t>
            </a:r>
            <a:r>
              <a:rPr lang="en-US" sz="1800" dirty="0" err="1"/>
              <a:t>kr</a:t>
            </a:r>
            <a:r>
              <a:rPr lang="en-US" sz="1800" dirty="0"/>
              <a:t> 500</a:t>
            </a:r>
            <a:br>
              <a:rPr lang="en-US" sz="1800" dirty="0"/>
            </a:br>
            <a:r>
              <a:rPr lang="en-US" sz="1800" dirty="0"/>
              <a:t>    	kurs under 10 timer: </a:t>
            </a:r>
            <a:r>
              <a:rPr lang="en-US" sz="1800" dirty="0" err="1"/>
              <a:t>kr</a:t>
            </a:r>
            <a:r>
              <a:rPr lang="en-US" sz="1800" dirty="0"/>
              <a:t> 50 pr time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err="1"/>
              <a:t>Tilretteleggingstilskudd</a:t>
            </a:r>
            <a:r>
              <a:rPr lang="en-US" sz="1800" b="1" dirty="0"/>
              <a:t> - </a:t>
            </a:r>
            <a:r>
              <a:rPr lang="en-US" sz="1800" b="1" dirty="0" err="1"/>
              <a:t>trappetrinnsmodell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87A985E-FB4B-FEED-D46F-788ED135D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700F0F4-2A82-8E3B-2D59-1D043EB25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614" y="5243937"/>
            <a:ext cx="1505525" cy="14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1066800" y="274142"/>
            <a:ext cx="10058400" cy="873125"/>
          </a:xfrm>
        </p:spPr>
        <p:txBody>
          <a:bodyPr>
            <a:normAutofit/>
          </a:bodyPr>
          <a:lstStyle/>
          <a:p>
            <a:pPr algn="ctr"/>
            <a:r>
              <a:rPr lang="nb-NO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Rammer</a:t>
            </a:r>
            <a:endParaRPr lang="nb-NO" sz="33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55A4467-BC70-4DAE-88FF-B16D53938A1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7767451"/>
              </p:ext>
            </p:extLst>
          </p:nvPr>
        </p:nvGraphicFramePr>
        <p:xfrm>
          <a:off x="1034256" y="1089818"/>
          <a:ext cx="10123488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3E141927-E1E2-5858-8DFC-1577B022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8" y="6446838"/>
            <a:ext cx="1044244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Studieforbundet kultur og tradisjon</a:t>
            </a:r>
            <a:endParaRPr kumimoji="0" lang="nb-NO" sz="1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4F7FDD40-B563-5DB9-AC24-AB43F2674010}"/>
              </a:ext>
            </a:extLst>
          </p:cNvPr>
          <p:cNvGrpSpPr/>
          <p:nvPr/>
        </p:nvGrpSpPr>
        <p:grpSpPr>
          <a:xfrm>
            <a:off x="1066800" y="2663962"/>
            <a:ext cx="2338090" cy="1402854"/>
            <a:chOff x="2638523" y="3166851"/>
            <a:chExt cx="2338090" cy="1402854"/>
          </a:xfrm>
          <a:solidFill>
            <a:schemeClr val="accent5"/>
          </a:solidFill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DC59D4B-D37D-437D-F66F-25D3A1CCFD9F}"/>
                </a:ext>
              </a:extLst>
            </p:cNvPr>
            <p:cNvSpPr/>
            <p:nvPr/>
          </p:nvSpPr>
          <p:spPr>
            <a:xfrm>
              <a:off x="2638523" y="3166851"/>
              <a:ext cx="2338090" cy="140285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6BBA0285-4BAE-A0E5-B11D-E4D4FAC97BED}"/>
                </a:ext>
              </a:extLst>
            </p:cNvPr>
            <p:cNvSpPr txBox="1"/>
            <p:nvPr/>
          </p:nvSpPr>
          <p:spPr>
            <a:xfrm>
              <a:off x="2638523" y="3166851"/>
              <a:ext cx="2338090" cy="14028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9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Timer med </a:t>
              </a:r>
              <a:r>
                <a:rPr lang="nb-NO" sz="1900" kern="1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lærar</a:t>
              </a:r>
              <a:r>
                <a:rPr lang="nb-NO" sz="19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     kr 100, –</a:t>
              </a:r>
              <a:endParaRPr lang="en-US" sz="19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FF1D6A5-3363-B667-435E-AB7F96062DEA}"/>
              </a:ext>
            </a:extLst>
          </p:cNvPr>
          <p:cNvSpPr txBox="1"/>
          <p:nvPr/>
        </p:nvSpPr>
        <p:spPr>
          <a:xfrm>
            <a:off x="0" y="6318504"/>
            <a:ext cx="12192000" cy="53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989FB86-F423-AAD8-F328-0E6DF9776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921" y="5291084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4575C-A3DA-1088-E26A-7E04CD49C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9B7168-F06C-EBF2-51A7-BEF51FD42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79686-0E5E-368F-63B6-FCE39E9D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2CF90-7A1D-DD3C-662D-1DF54EC66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D49530-1962-2137-1158-5BD93A43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34B022E-0942-7A55-C55B-D1CEE269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A6EDC-EAF0-B86A-79BE-DF7A84A0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478E7D-4ED1-92D3-7E77-DF0E12E9F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65D0576-DB68-79AE-5388-1FC921F0380D}"/>
              </a:ext>
            </a:extLst>
          </p:cNvPr>
          <p:cNvSpPr txBox="1"/>
          <p:nvPr/>
        </p:nvSpPr>
        <p:spPr>
          <a:xfrm>
            <a:off x="685395" y="2772409"/>
            <a:ext cx="4663440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</a:t>
            </a:r>
            <a:r>
              <a:rPr lang="en-US" sz="1800" b="0" i="0" dirty="0">
                <a:effectLst/>
              </a:rPr>
              <a:t>ed </a:t>
            </a:r>
            <a:r>
              <a:rPr lang="en-US" sz="1800" b="0" i="0" dirty="0" err="1">
                <a:effectLst/>
              </a:rPr>
              <a:t>lærer</a:t>
            </a:r>
            <a:r>
              <a:rPr lang="en-US" dirty="0"/>
              <a:t>: </a:t>
            </a:r>
            <a:r>
              <a:rPr lang="en-US" sz="1800" b="0" i="0" dirty="0" err="1">
                <a:effectLst/>
              </a:rPr>
              <a:t>høyere</a:t>
            </a:r>
            <a:r>
              <a:rPr lang="en-US" sz="1800" b="0" i="0" dirty="0">
                <a:effectLst/>
              </a:rPr>
              <a:t> timetilskudd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L</a:t>
            </a:r>
            <a:r>
              <a:rPr lang="en-US" sz="1800" b="0" i="0" dirty="0" err="1">
                <a:effectLst/>
              </a:rPr>
              <a:t>ærer</a:t>
            </a:r>
            <a:r>
              <a:rPr lang="en-US" dirty="0"/>
              <a:t>: </a:t>
            </a:r>
            <a:r>
              <a:rPr lang="en-US" sz="1800" b="0" i="0" dirty="0">
                <a:effectLst/>
              </a:rPr>
              <a:t>opplæring og </a:t>
            </a:r>
            <a:r>
              <a:rPr lang="en-US" sz="1800" b="0" i="0" dirty="0" err="1">
                <a:effectLst/>
              </a:rPr>
              <a:t>pedagogisk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ansvar</a:t>
            </a:r>
            <a:r>
              <a:rPr lang="en-US" dirty="0"/>
              <a:t>.</a:t>
            </a:r>
            <a:r>
              <a:rPr lang="en-US" sz="1800" b="0" i="0" dirty="0">
                <a:effectLst/>
              </a:rPr>
              <a:t> </a:t>
            </a:r>
            <a:endParaRPr lang="en-US" sz="1800" b="0" i="0" dirty="0">
              <a:effectLst/>
              <a:highlight>
                <a:srgbClr val="FFFF00"/>
              </a:highlight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3F4A646-1A99-6625-AD04-14B550F1B7DB}"/>
              </a:ext>
            </a:extLst>
          </p:cNvPr>
          <p:cNvSpPr txBox="1"/>
          <p:nvPr/>
        </p:nvSpPr>
        <p:spPr>
          <a:xfrm>
            <a:off x="716718" y="1123883"/>
            <a:ext cx="4663440" cy="120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1800" b="0" i="0" dirty="0"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300" b="1" i="0" dirty="0" err="1">
                <a:effectLst/>
                <a:latin typeface="+mj-lt"/>
              </a:rPr>
              <a:t>Lærer</a:t>
            </a:r>
            <a:r>
              <a:rPr lang="en-US" sz="3300" b="1" i="0" dirty="0">
                <a:effectLst/>
                <a:latin typeface="+mj-lt"/>
              </a:rPr>
              <a:t>, eller </a:t>
            </a:r>
            <a:r>
              <a:rPr lang="en-US" sz="3300" b="1" i="0" dirty="0" err="1">
                <a:effectLst/>
                <a:latin typeface="+mj-lt"/>
              </a:rPr>
              <a:t>ikke</a:t>
            </a:r>
            <a:r>
              <a:rPr lang="en-US" sz="3300" b="1" i="0" dirty="0">
                <a:effectLst/>
                <a:latin typeface="+mj-lt"/>
              </a:rPr>
              <a:t>?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4B9A88D-CD14-F28C-6CC9-1EA84FE0C3FD}"/>
              </a:ext>
            </a:extLst>
          </p:cNvPr>
          <p:cNvSpPr txBox="1"/>
          <p:nvPr/>
        </p:nvSpPr>
        <p:spPr>
          <a:xfrm>
            <a:off x="720352" y="3839238"/>
            <a:ext cx="446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Alle </a:t>
            </a:r>
            <a:r>
              <a:rPr lang="nn-NO" dirty="0" err="1"/>
              <a:t>lærere</a:t>
            </a:r>
            <a:r>
              <a:rPr lang="nn-NO" dirty="0"/>
              <a:t> er forsikra.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F637AF-2EA1-FB75-2DD2-130C422785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02" y="1420214"/>
            <a:ext cx="5532778" cy="366425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0886965-80D7-9EBB-597C-3D0DC382C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371" y="5259243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45E0B-F639-DDB9-7FD6-C1E30E4A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A8BE77-D7A7-8744-633B-C4984644E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815717-83A4-2185-3E50-AE9D9CA2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668AA3-6E1B-02B8-9920-E13E2A8C0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6ADEB0-0496-1D5A-C8E1-3042F3A39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4CE6BF-B081-C151-D6BA-7C22FA7B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73C65A-BB22-5803-0EB4-EA6CCD281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340F8C-0C8B-7465-8ECA-3E0EF2367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E7F030E-A55D-0B15-E79C-6B5C02757341}"/>
              </a:ext>
            </a:extLst>
          </p:cNvPr>
          <p:cNvSpPr txBox="1"/>
          <p:nvPr/>
        </p:nvSpPr>
        <p:spPr>
          <a:xfrm>
            <a:off x="716718" y="1123883"/>
            <a:ext cx="4663440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Hvordan</a:t>
            </a:r>
            <a:r>
              <a:rPr lang="en-US" sz="2800" dirty="0"/>
              <a:t> </a:t>
            </a:r>
            <a:r>
              <a:rPr lang="en-US" sz="2800" dirty="0" err="1"/>
              <a:t>rapportere</a:t>
            </a:r>
            <a:r>
              <a:rPr lang="en-US" sz="2800" dirty="0"/>
              <a:t> kurs?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44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886A5CC-B028-7DF8-4E4D-553E23FAB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371" y="5259243"/>
            <a:ext cx="1505843" cy="1463167"/>
          </a:xfrm>
          <a:prstGeom prst="rect">
            <a:avLst/>
          </a:prstGeom>
        </p:spPr>
      </p:pic>
      <p:pic>
        <p:nvPicPr>
          <p:cNvPr id="4" name="Picture 2" descr="https://lh3.googleusercontent.com/NQmfxMZnxriRzZQHHMyT6NgcMae_MK--XZ-eLVjhaBZ3G2Q8dGCJQ-76gp5BXKfhTgucPv1beHpXU9kt-Idis9HVCms8Ia-Ws6gZzzK2gEOI_BNAriEz6FMPVv2E0Bu4SV-Ff1ICrVrrIGTRDllQp4gKrVpPyMpWiUie4c03iauy3ceCZmW6gWnHvySEDbi2f43iYRQDGtBZ_C12YivGTjxDriCxOY5136Ytedw8yPOSVwiXt__xyrQ67YYgjfWwgEHio1EXlpm-VjOG9z6kJhjAElFcHZc-p3vCUqVBswAL1oiuw-0AtjLvGiA3eWpfOOPhlIi9_ni9z-QNBCO6LYnLAKWwvT97F3J7EqNZmJFoJVmUWAGQI5TpquTA9fUpD9jaPVkIJAz8Xwg1BBrhFjVp9Uo3Wt7Hlmol0wJTXsF1Bp6494j5XIpHA1tQqzwxR4RBnOP1le0RytZC26PN4Vw6EtUnWaST1mJWKNUdblL4OtU9ZFZychT-kId9A413yQpUrn6uNmqheOSPEErj5_KK85QPkulXyQij0Cf17T17hljorCtU-fJHvv8sQ1dNbyv413x5gt1iE_uBQyBN5uQ9_0GX3oWuc072BPY=w1265-h949-no">
            <a:extLst>
              <a:ext uri="{FF2B5EF4-FFF2-40B4-BE49-F238E27FC236}">
                <a16:creationId xmlns:a16="http://schemas.microsoft.com/office/drawing/2014/main" id="{4A11650E-9F5E-73F0-A3F0-B7A256038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" b="2"/>
          <a:stretch/>
        </p:blipFill>
        <p:spPr bwMode="auto">
          <a:xfrm>
            <a:off x="6335312" y="1937657"/>
            <a:ext cx="5222690" cy="40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F0A17BF-2BB6-0D7C-0DD1-CD81CA7F2625}"/>
              </a:ext>
            </a:extLst>
          </p:cNvPr>
          <p:cNvSpPr txBox="1"/>
          <p:nvPr/>
        </p:nvSpPr>
        <p:spPr>
          <a:xfrm>
            <a:off x="622005" y="2500410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Innlogging med id-porten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Før</a:t>
            </a:r>
            <a:r>
              <a:rPr lang="nb-NO" dirty="0"/>
              <a:t> opp utgifter dere har hatt i forbindelse med kurset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Deltakerliste, hent opp «gamle», før opp nye (navn, postnummer, </a:t>
            </a:r>
            <a:r>
              <a:rPr lang="nb-NO" dirty="0" err="1"/>
              <a:t>fødselår</a:t>
            </a:r>
            <a:r>
              <a:rPr lang="nb-NO" dirty="0"/>
              <a:t> og kjønn)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Frammøteliste, firkant med et plusstegn inni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Timer med eller uten lærer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Lærer ikke tellende deltaker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Send inn</a:t>
            </a:r>
          </a:p>
          <a:p>
            <a:pPr marL="0" indent="0">
              <a:lnSpc>
                <a:spcPct val="100000"/>
              </a:lnSpc>
              <a:buClrTx/>
              <a:buNone/>
            </a:pPr>
            <a:endParaRPr lang="nb-NO" dirty="0"/>
          </a:p>
          <a:p>
            <a:pPr marL="0" indent="0">
              <a:lnSpc>
                <a:spcPct val="100000"/>
              </a:lnSpc>
              <a:buClrTx/>
              <a:buNone/>
            </a:pPr>
            <a:endParaRPr lang="nb-NO" dirty="0"/>
          </a:p>
          <a:p>
            <a:pPr marL="0" indent="0">
              <a:lnSpc>
                <a:spcPct val="100000"/>
              </a:lnSpc>
              <a:buClrTx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57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A68849-88EF-FEBF-6888-547D4BEB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300" dirty="0"/>
            </a:br>
            <a:br>
              <a:rPr lang="en-US" sz="2300" dirty="0"/>
            </a:br>
            <a:r>
              <a:rPr lang="en-US" sz="2300" dirty="0" err="1"/>
              <a:t>Nettside</a:t>
            </a:r>
            <a:r>
              <a:rPr lang="en-US" sz="2300" dirty="0"/>
              <a:t>, </a:t>
            </a:r>
            <a:r>
              <a:rPr lang="en-US" sz="2300" dirty="0" err="1"/>
              <a:t>kursstatistikk</a:t>
            </a:r>
            <a:r>
              <a:rPr lang="en-US" sz="2300" dirty="0"/>
              <a:t> og </a:t>
            </a:r>
            <a:r>
              <a:rPr lang="en-US" sz="2300" dirty="0" err="1"/>
              <a:t>studieplanar</a:t>
            </a:r>
            <a:br>
              <a:rPr lang="en-US" sz="2300" dirty="0"/>
            </a:br>
            <a:endParaRPr lang="en-US" sz="23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1137D6A-EB12-D543-E5FA-96D63281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0" b="3429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7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BF522C5-7C80-0361-9EFA-CE406B5A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hlinkClick r:id="rId3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hlinkClick r:id="rId3"/>
              </a:rPr>
              <a:t>www.kulturogtradisjon.no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ADA1D3D-B1EC-3F69-DFF5-CD782674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180" y="5215012"/>
            <a:ext cx="1505525" cy="14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A070C3-2D2D-840E-12DE-76517FA5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b-NO" sz="3300" b="1" dirty="0"/>
              <a:t>Lønn/honorar?</a:t>
            </a:r>
            <a:endParaRPr lang="nb-NO" sz="3300" b="1" dirty="0">
              <a:highlight>
                <a:srgbClr val="FFFF00"/>
              </a:highligh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141A80-2AB6-1C69-74E5-83E30873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EF7E8C7-636D-2992-0F64-2A34550BD123}"/>
              </a:ext>
            </a:extLst>
          </p:cNvPr>
          <p:cNvSpPr txBox="1"/>
          <p:nvPr/>
        </p:nvSpPr>
        <p:spPr>
          <a:xfrm>
            <a:off x="665085" y="2840428"/>
            <a:ext cx="42976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Lønnsmottaker</a:t>
            </a: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inntil 10 000,- pr år pr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oppdragsgiver</a:t>
            </a: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Selvstendig</a:t>
            </a: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nn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næringsdrivende</a:t>
            </a: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nummerert faktura med org. nr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 skattepliktig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97C051-1A64-4A43-A0D8-D0B8E749A293}"/>
              </a:ext>
            </a:extLst>
          </p:cNvPr>
          <p:cNvSpPr txBox="1"/>
          <p:nvPr/>
        </p:nvSpPr>
        <p:spPr>
          <a:xfrm>
            <a:off x="5498431" y="1591841"/>
            <a:ext cx="594894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Lønnsmottaker</a:t>
            </a:r>
            <a:endParaRPr kumimoji="0" lang="nn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Når samla utbetaling av lønn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frivillig organisasjon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ikke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overstig 10.000 kroner til ein person i løpet av et år, skal det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ikke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betales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skatt. Dekking av transportutgifter med mer, blir regnet utan om de 10.000.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37B84A5-1663-B913-985F-D03E8950E715}"/>
              </a:ext>
            </a:extLst>
          </p:cNvPr>
          <p:cNvSpPr txBox="1"/>
          <p:nvPr/>
        </p:nvSpPr>
        <p:spPr>
          <a:xfrm>
            <a:off x="5517441" y="3443134"/>
            <a:ext cx="5861577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Næringsdrivande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Kurslærarar som har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kursvirksomhet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som en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vesentlig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av inntekta si bør opprette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eget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selskap og bli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næringsdrivende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Hos Skatteetaten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fins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kapittelet Hobby eller næring med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opplysninger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om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hvordan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bør h</a:t>
            </a:r>
            <a:r>
              <a:rPr lang="nn-NO" dirty="0">
                <a:solidFill>
                  <a:prstClr val="black"/>
                </a:solidFill>
                <a:latin typeface="Calibri" panose="020F0502020204030204"/>
              </a:rPr>
              <a:t>å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ndtere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dette dersom </a:t>
            </a:r>
            <a:r>
              <a:rPr lang="nn-NO" dirty="0">
                <a:solidFill>
                  <a:prstClr val="black"/>
                </a:solidFill>
                <a:latin typeface="Calibri" panose="020F0502020204030204"/>
              </a:rPr>
              <a:t>du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vil starte egen bedrift. 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A12BCB3-6ECE-ED02-3477-BE9833B09727}"/>
              </a:ext>
            </a:extLst>
          </p:cNvPr>
          <p:cNvSpPr txBox="1"/>
          <p:nvPr/>
        </p:nvSpPr>
        <p:spPr>
          <a:xfrm>
            <a:off x="257268" y="487375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Lønn og skatt | Studieforbundet kultur og tradisjon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80A6B9F-7D47-BC34-40F2-243A43D2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883" y="5238100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8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6BF070-116F-278F-C3B5-AD4118AC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8578" y="4405556"/>
            <a:ext cx="5247860" cy="580445"/>
          </a:xfrm>
        </p:spPr>
        <p:txBody>
          <a:bodyPr anchor="b">
            <a:noAutofit/>
          </a:bodyPr>
          <a:lstStyle/>
          <a:p>
            <a:pPr algn="l"/>
            <a:r>
              <a:rPr lang="nb-NO" sz="4500" b="1" dirty="0"/>
              <a:t>Åpent for alle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55FBA2-A709-466C-5525-C933FAED6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00" y="5601765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nb-NO" sz="2000" dirty="0">
              <a:latin typeface="+mj-lt"/>
            </a:endParaRPr>
          </a:p>
          <a:p>
            <a:pPr algn="l"/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FE30CA-6689-8A30-2B06-5139B7EAD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1929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C890CF55-507A-F633-6B9C-2CA32DA70767}"/>
              </a:ext>
            </a:extLst>
          </p:cNvPr>
          <p:cNvSpPr txBox="1">
            <a:spLocks/>
          </p:cNvSpPr>
          <p:nvPr/>
        </p:nvSpPr>
        <p:spPr>
          <a:xfrm>
            <a:off x="7384195" y="2613997"/>
            <a:ext cx="4337919" cy="580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sz="3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C4148FD-29D7-8020-D323-CDA8AE4E2FCE}"/>
              </a:ext>
            </a:extLst>
          </p:cNvPr>
          <p:cNvSpPr txBox="1"/>
          <p:nvPr/>
        </p:nvSpPr>
        <p:spPr>
          <a:xfrm>
            <a:off x="7464612" y="2099167"/>
            <a:ext cx="40078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nn-NO" dirty="0">
                <a:effectLst/>
              </a:rPr>
              <a:t>Det skal være </a:t>
            </a:r>
            <a:r>
              <a:rPr lang="nn-NO" dirty="0" err="1">
                <a:effectLst/>
              </a:rPr>
              <a:t>mulig</a:t>
            </a:r>
            <a:r>
              <a:rPr lang="nn-NO" dirty="0">
                <a:effectLst/>
              </a:rPr>
              <a:t> for alle som bor i Norge å bli kjent med og lære kulturuttrykk og </a:t>
            </a:r>
            <a:r>
              <a:rPr lang="nn-NO" dirty="0" err="1">
                <a:effectLst/>
              </a:rPr>
              <a:t>folkelige</a:t>
            </a:r>
            <a:r>
              <a:rPr lang="nn-NO" dirty="0">
                <a:effectLst/>
              </a:rPr>
              <a:t> </a:t>
            </a:r>
            <a:r>
              <a:rPr lang="nb-NO" dirty="0">
                <a:effectLst/>
              </a:rPr>
              <a:t>tradisjoner</a:t>
            </a:r>
            <a:r>
              <a:rPr lang="nn-NO" dirty="0">
                <a:effectLst/>
              </a:rPr>
              <a:t> i </a:t>
            </a:r>
            <a:r>
              <a:rPr lang="nn-NO" dirty="0" err="1">
                <a:effectLst/>
              </a:rPr>
              <a:t>skapende</a:t>
            </a:r>
            <a:r>
              <a:rPr lang="nn-NO" dirty="0">
                <a:effectLst/>
              </a:rPr>
              <a:t> og trygge fellesskap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ClrTx/>
            </a:pPr>
            <a:r>
              <a:rPr lang="nb-NO" dirty="0"/>
              <a:t>Flere og bedre kurs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7A83CD-7B38-B243-938E-A8A72BD2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634" y="5167172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2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4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16A077E0-300F-4CC4-B76B-68911B0F1C23}"/>
              </a:ext>
            </a:extLst>
          </p:cNvPr>
          <p:cNvSpPr txBox="1">
            <a:spLocks/>
          </p:cNvSpPr>
          <p:nvPr/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>
                <a:solidFill>
                  <a:schemeClr val="tx1"/>
                </a:solidFill>
              </a:rPr>
              <a:t>Hva er prosjektet Åpent for alle?</a:t>
            </a:r>
          </a:p>
        </p:txBody>
      </p:sp>
      <p:sp>
        <p:nvSpPr>
          <p:cNvPr id="1025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B01AD72-2AE2-7E6C-8B58-D5A1CCC0E8AF}"/>
              </a:ext>
            </a:extLst>
          </p:cNvPr>
          <p:cNvSpPr txBox="1"/>
          <p:nvPr/>
        </p:nvSpPr>
        <p:spPr>
          <a:xfrm>
            <a:off x="5541263" y="457200"/>
            <a:ext cx="6007608" cy="326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Kurs- og opplæring der </a:t>
            </a:r>
            <a:r>
              <a:rPr lang="en-US" sz="4000" b="1" dirty="0" err="1"/>
              <a:t>lagets</a:t>
            </a:r>
            <a:r>
              <a:rPr lang="en-US" sz="4000" b="1" dirty="0"/>
              <a:t> </a:t>
            </a:r>
            <a:r>
              <a:rPr lang="en-US" sz="4000" b="1" dirty="0" err="1"/>
              <a:t>aktivitet</a:t>
            </a:r>
            <a:r>
              <a:rPr lang="en-US" sz="4000" b="1" dirty="0"/>
              <a:t> er </a:t>
            </a:r>
            <a:r>
              <a:rPr lang="en-US" sz="4000" b="1" dirty="0" err="1"/>
              <a:t>redskap</a:t>
            </a:r>
            <a:r>
              <a:rPr lang="en-US" sz="4000" b="1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  for å </a:t>
            </a:r>
            <a:r>
              <a:rPr lang="en-US" sz="4000" b="1" dirty="0" err="1"/>
              <a:t>tilegne</a:t>
            </a:r>
            <a:r>
              <a:rPr lang="en-US" sz="4000" b="1" dirty="0"/>
              <a:t> seg/</a:t>
            </a:r>
            <a:r>
              <a:rPr lang="en-US" sz="4000" b="1" dirty="0" err="1"/>
              <a:t>styrke</a:t>
            </a:r>
            <a:r>
              <a:rPr lang="en-US" sz="4000" b="1" dirty="0"/>
              <a:t> det nye </a:t>
            </a:r>
            <a:r>
              <a:rPr lang="en-US" sz="4000" b="1" dirty="0" err="1"/>
              <a:t>språket</a:t>
            </a: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Et </a:t>
            </a:r>
            <a:r>
              <a:rPr lang="en-US" sz="4000" b="1" dirty="0" err="1"/>
              <a:t>møtested</a:t>
            </a:r>
            <a:r>
              <a:rPr lang="en-US" sz="4000" b="1" dirty="0"/>
              <a:t> der nye </a:t>
            </a:r>
            <a:r>
              <a:rPr lang="en-US" sz="4000" b="1" dirty="0" err="1"/>
              <a:t>nordmenn</a:t>
            </a:r>
            <a:r>
              <a:rPr lang="en-US" sz="4000" b="1" dirty="0"/>
              <a:t> kan </a:t>
            </a:r>
            <a:r>
              <a:rPr lang="en-US" sz="4000" b="1" dirty="0" err="1"/>
              <a:t>treffe</a:t>
            </a:r>
            <a:r>
              <a:rPr lang="en-US" sz="4000" b="1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  «</a:t>
            </a:r>
            <a:r>
              <a:rPr lang="en-US" sz="4000" b="1" dirty="0" err="1"/>
              <a:t>gamle</a:t>
            </a:r>
            <a:r>
              <a:rPr lang="en-US" sz="4000" b="1" dirty="0"/>
              <a:t>»/mer </a:t>
            </a:r>
            <a:r>
              <a:rPr lang="en-US" sz="4000" b="1" dirty="0" err="1"/>
              <a:t>erfarne</a:t>
            </a:r>
            <a:r>
              <a:rPr lang="en-US" sz="4000" b="1" dirty="0"/>
              <a:t> </a:t>
            </a:r>
            <a:r>
              <a:rPr lang="en-US" sz="4000" b="1" dirty="0" err="1"/>
              <a:t>nordmenn</a:t>
            </a: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En </a:t>
            </a:r>
            <a:r>
              <a:rPr lang="en-US" sz="4000" b="1" dirty="0" err="1"/>
              <a:t>lystbetont</a:t>
            </a:r>
            <a:r>
              <a:rPr lang="en-US" sz="4000" b="1" dirty="0"/>
              <a:t>  </a:t>
            </a:r>
            <a:r>
              <a:rPr lang="en-US" sz="4000" b="1" dirty="0" err="1"/>
              <a:t>fellesskap</a:t>
            </a:r>
            <a:r>
              <a:rPr lang="en-US" sz="4000" b="1" dirty="0"/>
              <a:t> der </a:t>
            </a:r>
            <a:r>
              <a:rPr lang="en-US" sz="4000" b="1" dirty="0" err="1"/>
              <a:t>inkludering</a:t>
            </a:r>
            <a:r>
              <a:rPr lang="en-US" sz="4000" b="1" dirty="0"/>
              <a:t> og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/>
              <a:t>  </a:t>
            </a:r>
            <a:r>
              <a:rPr lang="en-US" sz="4000" b="1" dirty="0" err="1"/>
              <a:t>språktrening</a:t>
            </a:r>
            <a:r>
              <a:rPr lang="en-US" sz="4000" b="1" dirty="0"/>
              <a:t> </a:t>
            </a:r>
            <a:r>
              <a:rPr lang="en-US" sz="4000" b="1" dirty="0" err="1"/>
              <a:t>står</a:t>
            </a:r>
            <a:r>
              <a:rPr lang="en-US" sz="4000" b="1" dirty="0"/>
              <a:t> i </a:t>
            </a:r>
            <a:r>
              <a:rPr lang="en-US" sz="4000" b="1" dirty="0" err="1"/>
              <a:t>fokus</a:t>
            </a: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4000" b="1" dirty="0" err="1"/>
              <a:t>Prosessorientert</a:t>
            </a:r>
            <a:r>
              <a:rPr lang="en-US" sz="4000" b="1" dirty="0"/>
              <a:t> </a:t>
            </a:r>
            <a:r>
              <a:rPr lang="en-US" sz="4000" b="1" dirty="0" err="1"/>
              <a:t>framfor</a:t>
            </a:r>
            <a:r>
              <a:rPr lang="en-US" sz="4000" b="1" dirty="0"/>
              <a:t> </a:t>
            </a:r>
            <a:r>
              <a:rPr lang="en-US" sz="4000" b="1" dirty="0" err="1"/>
              <a:t>produktorientert</a:t>
            </a:r>
            <a:r>
              <a:rPr lang="en-US" sz="4000" b="1" dirty="0"/>
              <a:t> </a:t>
            </a:r>
            <a:r>
              <a:rPr lang="en-US" sz="4000" b="1" dirty="0" err="1"/>
              <a:t>virksomhet</a:t>
            </a:r>
            <a:r>
              <a:rPr lang="en-US" sz="4000" b="1" dirty="0"/>
              <a:t> </a:t>
            </a:r>
            <a:endParaRPr lang="en-US" sz="700" b="1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A7F848F-3BB3-E70A-591D-53C9B93522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9" t="19544" b="14637"/>
          <a:stretch/>
        </p:blipFill>
        <p:spPr>
          <a:xfrm>
            <a:off x="1092840" y="2569464"/>
            <a:ext cx="4215119" cy="367893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DA7C38F-2B14-580E-9DC9-17006CD6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114" y="3624942"/>
            <a:ext cx="2510557" cy="262345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4A4AC6D-2BF1-7701-3D58-3EC8DE99D8A5}"/>
              </a:ext>
            </a:extLst>
          </p:cNvPr>
          <p:cNvSpPr txBox="1"/>
          <p:nvPr/>
        </p:nvSpPr>
        <p:spPr>
          <a:xfrm>
            <a:off x="496824" y="2498101"/>
            <a:ext cx="5425410" cy="2786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500"/>
              </a:spcAft>
            </a:pPr>
            <a:endParaRPr lang="en-US" b="0" i="0" dirty="0">
              <a:effectLst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 1">
            <a:extLst>
              <a:ext uri="{FF2B5EF4-FFF2-40B4-BE49-F238E27FC236}">
                <a16:creationId xmlns:a16="http://schemas.microsoft.com/office/drawing/2014/main" id="{16A077E0-300F-4CC4-B76B-68911B0F1C23}"/>
              </a:ext>
            </a:extLst>
          </p:cNvPr>
          <p:cNvSpPr txBox="1">
            <a:spLocks/>
          </p:cNvSpPr>
          <p:nvPr/>
        </p:nvSpPr>
        <p:spPr>
          <a:xfrm>
            <a:off x="594486" y="119291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b="1" dirty="0">
                <a:solidFill>
                  <a:schemeClr val="tx1"/>
                </a:solidFill>
              </a:rPr>
              <a:t>Det </a:t>
            </a:r>
            <a:r>
              <a:rPr lang="en-US" sz="3300" b="1" dirty="0" err="1">
                <a:solidFill>
                  <a:schemeClr val="tx1"/>
                </a:solidFill>
              </a:rPr>
              <a:t>betyr</a:t>
            </a:r>
            <a:r>
              <a:rPr lang="en-US" sz="3300" b="1" dirty="0">
                <a:solidFill>
                  <a:schemeClr val="tx1"/>
                </a:solidFill>
              </a:rPr>
              <a:t> at: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A09BE0-64EB-0291-32BF-0E5743361C0B}"/>
              </a:ext>
            </a:extLst>
          </p:cNvPr>
          <p:cNvSpPr txBox="1">
            <a:spLocks/>
          </p:cNvSpPr>
          <p:nvPr/>
        </p:nvSpPr>
        <p:spPr>
          <a:xfrm>
            <a:off x="355196" y="234809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EC7D783-D1B0-EA19-7740-0B7C15E9AD53}"/>
              </a:ext>
            </a:extLst>
          </p:cNvPr>
          <p:cNvSpPr txBox="1">
            <a:spLocks/>
          </p:cNvSpPr>
          <p:nvPr/>
        </p:nvSpPr>
        <p:spPr>
          <a:xfrm>
            <a:off x="5978542" y="5498745"/>
            <a:ext cx="2010653" cy="39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Foto: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Frilynt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 Norge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20DD4D2-4FA3-0788-5BC6-AC09EF8240CB}"/>
              </a:ext>
            </a:extLst>
          </p:cNvPr>
          <p:cNvSpPr txBox="1"/>
          <p:nvPr/>
        </p:nvSpPr>
        <p:spPr>
          <a:xfrm>
            <a:off x="563193" y="2613156"/>
            <a:ext cx="45594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indent="-91440">
              <a:buClrTx/>
              <a:buFont typeface="Arial" panose="020B0604020202020204" pitchFamily="34" charset="0"/>
              <a:buChar char="•"/>
            </a:pPr>
            <a:r>
              <a:rPr lang="nb-NO" sz="1800" dirty="0"/>
              <a:t>Kurset/laget inkluder personer som trenger norsktrening</a:t>
            </a:r>
          </a:p>
          <a:p>
            <a:pPr>
              <a:buClrTx/>
            </a:pPr>
            <a:endParaRPr lang="nb-NO" sz="1800" dirty="0"/>
          </a:p>
          <a:p>
            <a:pPr marL="91440" indent="-91440">
              <a:buClrTx/>
              <a:buFont typeface="Arial" panose="020B0604020202020204" pitchFamily="34" charset="0"/>
              <a:buChar char="•"/>
            </a:pPr>
            <a:r>
              <a:rPr lang="nb-NO" sz="1800" dirty="0"/>
              <a:t>Det behøver ikke være et rent innvandrerkurs/samling, en deltaker er nok (men gjerne flere, selvsagt)</a:t>
            </a:r>
          </a:p>
          <a:p>
            <a:pPr>
              <a:buClrTx/>
            </a:pPr>
            <a:endParaRPr lang="nb-NO" sz="1800" dirty="0"/>
          </a:p>
          <a:p>
            <a:pPr marL="91440" indent="-91440">
              <a:buClrTx/>
              <a:buFont typeface="Arial" panose="020B0604020202020204" pitchFamily="34" charset="0"/>
              <a:buChar char="•"/>
            </a:pPr>
            <a:r>
              <a:rPr lang="nb-NO" sz="1800" dirty="0"/>
              <a:t>Aktiviteten eksisterer allerede, man må bare tilpasse den litt til deltakergruppa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1313C1B-2537-DFCA-3859-26A50FC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17" y="1662772"/>
            <a:ext cx="6096397" cy="40781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8D9FAEE-3CBA-4BF5-FA3C-B94D8CC8C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585" y="5230390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6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E1BD2-DA5D-CE29-09E9-10B4167F6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5A2AB1BE-4F16-516A-71AF-4B1AE3F3B4AB}"/>
              </a:ext>
            </a:extLst>
          </p:cNvPr>
          <p:cNvSpPr txBox="1">
            <a:spLocks/>
          </p:cNvSpPr>
          <p:nvPr/>
        </p:nvSpPr>
        <p:spPr>
          <a:xfrm>
            <a:off x="7384195" y="2613997"/>
            <a:ext cx="4337919" cy="580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sz="3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DFB43EF-E51D-A176-34A5-ED6EE7556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634" y="5167172"/>
            <a:ext cx="1505843" cy="1463167"/>
          </a:xfrm>
          <a:prstGeom prst="rect">
            <a:avLst/>
          </a:prstGeom>
        </p:spPr>
      </p:pic>
      <p:pic>
        <p:nvPicPr>
          <p:cNvPr id="15" name="Media på Internett 14" title="Studieforbundet kultur og tradisjon">
            <a:hlinkClick r:id="" action="ppaction://media"/>
            <a:extLst>
              <a:ext uri="{FF2B5EF4-FFF2-40B4-BE49-F238E27FC236}">
                <a16:creationId xmlns:a16="http://schemas.microsoft.com/office/drawing/2014/main" id="{7AE091F9-3661-2777-2C89-0FEF78EBA0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1999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93095-A259-25FE-7A76-793079AF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AD2E43F2-BF09-5A03-4406-F190DC1969AA}"/>
              </a:ext>
            </a:extLst>
          </p:cNvPr>
          <p:cNvSpPr txBox="1">
            <a:spLocks/>
          </p:cNvSpPr>
          <p:nvPr/>
        </p:nvSpPr>
        <p:spPr>
          <a:xfrm>
            <a:off x="838200" y="556337"/>
            <a:ext cx="6797405" cy="165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>
                <a:solidFill>
                  <a:schemeClr val="tx1"/>
                </a:solidFill>
              </a:rPr>
              <a:t>Rent praktisk</a:t>
            </a:r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45100C7C-4AE1-BC4E-E2BE-C5A635E3AC64}"/>
              </a:ext>
            </a:extLst>
          </p:cNvPr>
          <p:cNvSpPr txBox="1">
            <a:spLocks/>
          </p:cNvSpPr>
          <p:nvPr/>
        </p:nvSpPr>
        <p:spPr>
          <a:xfrm>
            <a:off x="838200" y="2401330"/>
            <a:ext cx="6797405" cy="371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 Søk som vanlig i Kursportalen</a:t>
            </a:r>
          </a:p>
          <a:p>
            <a:r>
              <a:rPr lang="en-US" sz="2000"/>
              <a:t> Kryss av for </a:t>
            </a:r>
            <a:r>
              <a:rPr lang="en-US" sz="2000" b="1"/>
              <a:t>JA</a:t>
            </a:r>
            <a:r>
              <a:rPr lang="en-US" sz="2000"/>
              <a:t> der det står om det er aktuelt å søke om ekstra tilretteleggingstilskudd</a:t>
            </a:r>
          </a:p>
          <a:p>
            <a:r>
              <a:rPr lang="en-US" sz="2000"/>
              <a:t> Spesifiser kort hva tilretteleggingen gjelder</a:t>
            </a:r>
          </a:p>
          <a:p>
            <a:r>
              <a:rPr lang="en-US" sz="2000"/>
              <a:t> Fyll ut estimerte kostnader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7A579ED-7327-D5D8-D00C-9067797C9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87" y="168168"/>
            <a:ext cx="3260560" cy="316815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376601-6AF1-07A4-0A26-04C836F522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414" y="3504492"/>
            <a:ext cx="3751906" cy="281393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C753B2-CBB5-1C0E-4628-C68D7689D276}"/>
              </a:ext>
            </a:extLst>
          </p:cNvPr>
          <p:cNvSpPr txBox="1">
            <a:spLocks/>
          </p:cNvSpPr>
          <p:nvPr/>
        </p:nvSpPr>
        <p:spPr>
          <a:xfrm>
            <a:off x="355196" y="234809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67539874-5D25-B340-14D0-77DC7F640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9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B637-EF06-A1C3-BB66-F561ED97D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 1">
            <a:extLst>
              <a:ext uri="{FF2B5EF4-FFF2-40B4-BE49-F238E27FC236}">
                <a16:creationId xmlns:a16="http://schemas.microsoft.com/office/drawing/2014/main" id="{E0812D4E-E43E-D6A8-E4BF-77EA90F5204A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2108ED-F717-D62D-00A7-04FA00CFBCE3}"/>
              </a:ext>
            </a:extLst>
          </p:cNvPr>
          <p:cNvSpPr txBox="1">
            <a:spLocks/>
          </p:cNvSpPr>
          <p:nvPr/>
        </p:nvSpPr>
        <p:spPr>
          <a:xfrm>
            <a:off x="355196" y="234809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3EE9EEDE-7876-D174-6A4C-6539F4285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15F4698-C550-A89D-368E-72716610D7AC}"/>
              </a:ext>
            </a:extLst>
          </p:cNvPr>
          <p:cNvSpPr txBox="1">
            <a:spLocks/>
          </p:cNvSpPr>
          <p:nvPr/>
        </p:nvSpPr>
        <p:spPr>
          <a:xfrm>
            <a:off x="851369" y="2700074"/>
            <a:ext cx="5127172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Hjelp</a:t>
            </a:r>
            <a:r>
              <a:rPr lang="en-US" sz="1900" dirty="0"/>
              <a:t> </a:t>
            </a:r>
            <a:r>
              <a:rPr lang="en-US" sz="1900" dirty="0" err="1"/>
              <a:t>til</a:t>
            </a:r>
            <a:r>
              <a:rPr lang="en-US" sz="1900" dirty="0"/>
              <a:t> transport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/>
              <a:t>Ekstra </a:t>
            </a:r>
            <a:r>
              <a:rPr lang="en-US" sz="1900" dirty="0" err="1"/>
              <a:t>lærer</a:t>
            </a:r>
            <a:r>
              <a:rPr lang="en-US" sz="1900" dirty="0"/>
              <a:t>(e) </a:t>
            </a:r>
          </a:p>
          <a:p>
            <a:pPr marL="0" indent="0">
              <a:buNone/>
            </a:pPr>
            <a:r>
              <a:rPr lang="en-US" sz="1900" dirty="0"/>
              <a:t>     (</a:t>
            </a:r>
            <a:r>
              <a:rPr lang="en-US" sz="1900" dirty="0" err="1"/>
              <a:t>Trenger</a:t>
            </a:r>
            <a:r>
              <a:rPr lang="en-US" sz="1900" dirty="0"/>
              <a:t> </a:t>
            </a:r>
            <a:r>
              <a:rPr lang="en-US" sz="1900" dirty="0" err="1"/>
              <a:t>ikke</a:t>
            </a:r>
            <a:r>
              <a:rPr lang="en-US" sz="1900" dirty="0"/>
              <a:t> </a:t>
            </a:r>
            <a:r>
              <a:rPr lang="en-US" sz="1900" dirty="0" err="1"/>
              <a:t>være</a:t>
            </a:r>
            <a:r>
              <a:rPr lang="en-US" sz="1900" dirty="0"/>
              <a:t> </a:t>
            </a:r>
            <a:r>
              <a:rPr lang="en-US" sz="1900" dirty="0" err="1"/>
              <a:t>pedagog</a:t>
            </a:r>
            <a:r>
              <a:rPr lang="en-US" sz="1900" dirty="0"/>
              <a:t>)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Dekt</a:t>
            </a:r>
            <a:r>
              <a:rPr lang="en-US" sz="1900" dirty="0"/>
              <a:t> </a:t>
            </a:r>
            <a:r>
              <a:rPr lang="en-US" sz="1900" dirty="0" err="1"/>
              <a:t>kursavgift</a:t>
            </a:r>
            <a:endParaRPr lang="en-US" sz="19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Materiell</a:t>
            </a:r>
            <a:endParaRPr lang="en-US" sz="19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Ledsager</a:t>
            </a:r>
            <a:endParaRPr lang="en-US" sz="19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Tolk</a:t>
            </a:r>
            <a:endParaRPr lang="en-US" sz="19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Barnepass</a:t>
            </a:r>
            <a:endParaRPr lang="en-US" sz="1900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sz="1900" dirty="0" err="1"/>
              <a:t>Tilrettelagt</a:t>
            </a:r>
            <a:r>
              <a:rPr lang="en-US" sz="1900" dirty="0"/>
              <a:t> </a:t>
            </a:r>
            <a:r>
              <a:rPr lang="en-US" sz="1900" dirty="0" err="1"/>
              <a:t>lokale</a:t>
            </a:r>
            <a:endParaRPr lang="en-US" sz="190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857BE6A-30E8-9D05-F991-B89871C1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9" y="1139759"/>
            <a:ext cx="5127171" cy="927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dirty="0" err="1"/>
              <a:t>Tilrettelegging</a:t>
            </a:r>
            <a:r>
              <a:rPr lang="en-US" sz="3300" b="1" dirty="0"/>
              <a:t> kan være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8567A8-F6DA-2A3D-14B4-ED4FCFB89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20" y="2191139"/>
            <a:ext cx="6106793" cy="346367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D514746-0A4D-3597-F674-F1EF4D985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585" y="5230390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0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16AF3-EC4F-0775-B865-5A039053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 1">
            <a:extLst>
              <a:ext uri="{FF2B5EF4-FFF2-40B4-BE49-F238E27FC236}">
                <a16:creationId xmlns:a16="http://schemas.microsoft.com/office/drawing/2014/main" id="{861FD6DA-3B44-B188-92FC-717524DF191F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F56962-EB7D-7D19-A850-060EAE7F2E90}"/>
              </a:ext>
            </a:extLst>
          </p:cNvPr>
          <p:cNvSpPr txBox="1">
            <a:spLocks/>
          </p:cNvSpPr>
          <p:nvPr/>
        </p:nvSpPr>
        <p:spPr>
          <a:xfrm>
            <a:off x="355196" y="234809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23CBFF9-3605-D88F-45CE-9F301EF92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585" y="5230390"/>
            <a:ext cx="1505843" cy="1463167"/>
          </a:xfrm>
          <a:prstGeom prst="rect">
            <a:avLst/>
          </a:prstGeom>
        </p:spPr>
      </p:pic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407072FD-BA9D-344B-3538-5FC8901EB01E}"/>
              </a:ext>
            </a:extLst>
          </p:cNvPr>
          <p:cNvSpPr txBox="1">
            <a:spLocks/>
          </p:cNvSpPr>
          <p:nvPr/>
        </p:nvSpPr>
        <p:spPr>
          <a:xfrm>
            <a:off x="643467" y="2546224"/>
            <a:ext cx="3448259" cy="33427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 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48EE48E3-6FD0-F68D-337F-D635242C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1269203"/>
            <a:ext cx="6233988" cy="768086"/>
          </a:xfrm>
        </p:spPr>
        <p:txBody>
          <a:bodyPr>
            <a:normAutofit/>
          </a:bodyPr>
          <a:lstStyle/>
          <a:p>
            <a:r>
              <a:rPr lang="nb-NO" sz="3300" b="1" dirty="0"/>
              <a:t>Tenkt enkelt, laget ditt tilbyr faktisk:</a:t>
            </a:r>
          </a:p>
        </p:txBody>
      </p:sp>
      <p:graphicFrame>
        <p:nvGraphicFramePr>
          <p:cNvPr id="10" name="Plassholder for innhold 2">
            <a:extLst>
              <a:ext uri="{FF2B5EF4-FFF2-40B4-BE49-F238E27FC236}">
                <a16:creationId xmlns:a16="http://schemas.microsoft.com/office/drawing/2014/main" id="{3976587C-E482-63B9-7852-5859ABE494C3}"/>
              </a:ext>
            </a:extLst>
          </p:cNvPr>
          <p:cNvGraphicFramePr>
            <a:graphicFrameLocks/>
          </p:cNvGraphicFramePr>
          <p:nvPr/>
        </p:nvGraphicFramePr>
        <p:xfrm>
          <a:off x="665085" y="2197171"/>
          <a:ext cx="5575367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Bilde 10">
            <a:extLst>
              <a:ext uri="{FF2B5EF4-FFF2-40B4-BE49-F238E27FC236}">
                <a16:creationId xmlns:a16="http://schemas.microsoft.com/office/drawing/2014/main" id="{727D6AAF-7340-95DC-B2A0-6752B9348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4778" y="1984248"/>
            <a:ext cx="362133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23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95CEA-1FB1-1548-8E12-A3A79237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2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15C07C0-D509-7BF1-BF94-12BFEFFA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5190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0" name="Rectangle 3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3">
            <a:extLst>
              <a:ext uri="{FF2B5EF4-FFF2-40B4-BE49-F238E27FC236}">
                <a16:creationId xmlns:a16="http://schemas.microsoft.com/office/drawing/2014/main" id="{4A7CE46F-8327-9B1A-F3B1-C42C55255A42}"/>
              </a:ext>
            </a:extLst>
          </p:cNvPr>
          <p:cNvSpPr txBox="1">
            <a:spLocks/>
          </p:cNvSpPr>
          <p:nvPr/>
        </p:nvSpPr>
        <p:spPr>
          <a:xfrm>
            <a:off x="600503" y="5486668"/>
            <a:ext cx="7245104" cy="1577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Torunn, Kjærsti, </a:t>
            </a:r>
            <a:r>
              <a:rPr lang="en-US" sz="3000">
                <a:solidFill>
                  <a:srgbClr val="FFFFFF"/>
                </a:solidFill>
              </a:rPr>
              <a:t>Linda og </a:t>
            </a: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Kristin 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Kristin@kulturogtradisjon.no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91841263</a:t>
            </a:r>
          </a:p>
          <a:p>
            <a:pPr>
              <a:spcAft>
                <a:spcPts val="600"/>
              </a:spcAft>
            </a:pPr>
            <a:br>
              <a:rPr lang="en-US" sz="1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4D57B42-7C1D-4325-1906-D532C7EE67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89" r="-2" b="-2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8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A070C3-2D2D-840E-12DE-76517FA5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b-NO" sz="3300" b="1" dirty="0"/>
              <a:t>Nyttige lenker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141A80-2AB6-1C69-74E5-83E30873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7FD656B-98DC-DFB2-DFF4-37B6CCEC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173" y="4817190"/>
            <a:ext cx="2017951" cy="195698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4768575-DAF3-F15B-B0F6-5D1F4F6E0FDD}"/>
              </a:ext>
            </a:extLst>
          </p:cNvPr>
          <p:cNvSpPr txBox="1"/>
          <p:nvPr/>
        </p:nvSpPr>
        <p:spPr>
          <a:xfrm>
            <a:off x="492164" y="2252446"/>
            <a:ext cx="5754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Lurt å ha tenkt gjennom før oppstart</a:t>
            </a: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https://www.kulturogtradisjon.no/_files/ugd/4a9374_bb2f4a5c89a04ab6b31d321137249d7b.pdf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Forslag til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eit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kurs på fire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kveldar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https://www.kulturogtradisjon.no/_files/ugd/4a9374_ea7850ec048b4d9190ddeffcbc15d544.pdf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412D2E1-557D-7A62-CBE1-E1DD9BBB5B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937" y="749325"/>
            <a:ext cx="3787397" cy="49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5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D5A19-CD36-2C3D-8707-91DEBB871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E32F3-F25A-04CA-D62F-5C9E4BFDE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5580C-8CE6-1793-1A3E-04B629240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272A20-ABFE-574F-24EF-8561EF0F9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29FE21-1823-A053-A1BF-EBA78111F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AC88A-2B7A-FCEE-E532-63E30FA91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E900DD-8908-8CAC-8CEE-057839D7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23820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B58747-3A32-5590-A210-67A72EC32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42559C-FF1F-240E-2999-EDEBB7F7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6F43595-4D82-49C6-58DC-C83CD12B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173" y="4817190"/>
            <a:ext cx="2017951" cy="195698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5BBD12B-950B-9D27-909A-3B6AB4608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80" y="1549309"/>
            <a:ext cx="5328366" cy="3944454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9ACC927-F71B-753D-E9C3-1FBF966C0A9E}"/>
              </a:ext>
            </a:extLst>
          </p:cNvPr>
          <p:cNvSpPr txBox="1"/>
          <p:nvPr/>
        </p:nvSpPr>
        <p:spPr>
          <a:xfrm>
            <a:off x="1044754" y="2519548"/>
            <a:ext cx="31894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Telefon:   61 21 77 50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E-post:   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post@kulturogtradisjon.no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Nettside: 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www.kulturogtradisjon.no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7C1A53A-6E1B-84B8-6EF0-A874499F8D93}"/>
              </a:ext>
            </a:extLst>
          </p:cNvPr>
          <p:cNvSpPr txBox="1"/>
          <p:nvPr/>
        </p:nvSpPr>
        <p:spPr>
          <a:xfrm>
            <a:off x="1032693" y="4678361"/>
            <a:ext cx="254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er her for d</a:t>
            </a:r>
            <a:r>
              <a:rPr lang="nb-NO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ere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1C10F66E-25F1-3C9C-5703-10A9D300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93" y="1101843"/>
            <a:ext cx="3903454" cy="838080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Lurer du på </a:t>
            </a:r>
            <a:r>
              <a:rPr lang="en-US" sz="33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noe</a:t>
            </a:r>
            <a:r>
              <a:rPr lang="en-US" sz="33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br>
              <a:rPr lang="en-US" sz="33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3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nb-NO" sz="33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Kontakt oss!</a:t>
            </a:r>
          </a:p>
        </p:txBody>
      </p:sp>
    </p:spTree>
    <p:extLst>
      <p:ext uri="{BB962C8B-B14F-4D97-AF65-F5344CB8AC3E}">
        <p14:creationId xmlns:p14="http://schemas.microsoft.com/office/powerpoint/2010/main" val="32946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16A077E0-300F-4CC4-B76B-68911B0F1C23}"/>
              </a:ext>
            </a:extLst>
          </p:cNvPr>
          <p:cNvSpPr txBox="1">
            <a:spLocks/>
          </p:cNvSpPr>
          <p:nvPr/>
        </p:nvSpPr>
        <p:spPr>
          <a:xfrm>
            <a:off x="533633" y="1254764"/>
            <a:ext cx="4560584" cy="79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b="1" dirty="0">
                <a:solidFill>
                  <a:schemeClr val="tx1"/>
                </a:solidFill>
              </a:rPr>
              <a:t>Studieforbundet?</a:t>
            </a:r>
          </a:p>
        </p:txBody>
      </p:sp>
      <p:grpSp>
        <p:nvGrpSpPr>
          <p:cNvPr id="10252" name="Group 1025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253" name="Rectangle 1025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4" name="Rectangle 1025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56" name="Rectangle 1025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4A4AC6D-2BF1-7701-3D58-3EC8DE99D8A5}"/>
              </a:ext>
            </a:extLst>
          </p:cNvPr>
          <p:cNvSpPr txBox="1"/>
          <p:nvPr/>
        </p:nvSpPr>
        <p:spPr>
          <a:xfrm>
            <a:off x="485396" y="2467216"/>
            <a:ext cx="5425410" cy="3582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fontAlgn="base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effectLst/>
              </a:rPr>
              <a:t>I Vågå, </a:t>
            </a:r>
            <a:r>
              <a:rPr lang="en-US" i="0" dirty="0" err="1">
                <a:effectLst/>
              </a:rPr>
              <a:t>seks</a:t>
            </a:r>
            <a:r>
              <a:rPr lang="en-US" i="0" dirty="0">
                <a:effectLst/>
              </a:rPr>
              <a:t> </a:t>
            </a:r>
            <a:r>
              <a:rPr lang="en-US" i="0" dirty="0" err="1">
                <a:effectLst/>
              </a:rPr>
              <a:t>ansatte</a:t>
            </a:r>
            <a:endParaRPr lang="en-US" b="0" i="0" dirty="0">
              <a:effectLst/>
            </a:endParaRPr>
          </a:p>
          <a:p>
            <a:pPr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000" b="0" i="0" dirty="0">
              <a:effectLst/>
            </a:endParaRPr>
          </a:p>
          <a:p>
            <a:pPr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Tilrettelegge</a:t>
            </a:r>
            <a:r>
              <a:rPr lang="en-US" dirty="0"/>
              <a:t> for, og </a:t>
            </a:r>
            <a:r>
              <a:rPr lang="en-US" dirty="0" err="1"/>
              <a:t>styrke</a:t>
            </a:r>
            <a:r>
              <a:rPr lang="en-US" dirty="0"/>
              <a:t> </a:t>
            </a:r>
            <a:r>
              <a:rPr lang="en-US" dirty="0" err="1"/>
              <a:t>opplæring</a:t>
            </a:r>
            <a:endParaRPr lang="en-US" dirty="0"/>
          </a:p>
          <a:p>
            <a:pPr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Godkjent</a:t>
            </a:r>
            <a:r>
              <a:rPr lang="en-US" dirty="0"/>
              <a:t> av </a:t>
            </a:r>
            <a:r>
              <a:rPr lang="en-US" dirty="0" err="1"/>
              <a:t>Kunnskapsdepartementet</a:t>
            </a:r>
            <a:endParaRPr lang="en-US" dirty="0"/>
          </a:p>
          <a:p>
            <a:pPr>
              <a:spcAft>
                <a:spcPts val="500"/>
              </a:spcAft>
            </a:pPr>
            <a:endParaRPr lang="en-US" sz="1000" dirty="0"/>
          </a:p>
          <a:p>
            <a:pPr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</a:t>
            </a:r>
            <a:r>
              <a:rPr lang="en-US" b="0" i="0" dirty="0" err="1">
                <a:effectLst/>
              </a:rPr>
              <a:t>amarbeider</a:t>
            </a:r>
            <a:r>
              <a:rPr lang="en-US" b="0" i="0" dirty="0">
                <a:effectLst/>
              </a:rPr>
              <a:t> med </a:t>
            </a:r>
            <a:r>
              <a:rPr lang="en-US" b="0" i="0" dirty="0" err="1">
                <a:effectLst/>
              </a:rPr>
              <a:t>ulike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fagmiljø</a:t>
            </a:r>
            <a:endParaRPr lang="en-US" b="0" i="0" dirty="0">
              <a:effectLst/>
            </a:endParaRPr>
          </a:p>
          <a:p>
            <a:pPr indent="-2286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Ca 44 medlemsorganisasjoner</a:t>
            </a:r>
            <a:endParaRPr lang="en-US" b="0" i="0" dirty="0">
              <a:effectLst/>
            </a:endParaRPr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0" name="Rectangle 1025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309E0B5-444D-6E8C-D711-B521D6C045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006" y="694497"/>
            <a:ext cx="5425910" cy="526130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DA7C38F-2B14-580E-9DC9-17006CD6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201" y="5224535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5" name="Rectangle 1026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16A077E0-300F-4CC4-B76B-68911B0F1C23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b="1" dirty="0">
                <a:solidFill>
                  <a:schemeClr val="tx1"/>
                </a:solidFill>
              </a:rPr>
              <a:t>Hva kan Studieforbundet bidra med?</a:t>
            </a:r>
          </a:p>
        </p:txBody>
      </p:sp>
      <p:grpSp>
        <p:nvGrpSpPr>
          <p:cNvPr id="10267" name="Group 1026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268" name="Rectangle 102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9" name="Rectangle 102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71" name="Rectangle 1027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A09BE0-64EB-0291-32BF-0E5743361C0B}"/>
              </a:ext>
            </a:extLst>
          </p:cNvPr>
          <p:cNvSpPr txBox="1">
            <a:spLocks/>
          </p:cNvSpPr>
          <p:nvPr/>
        </p:nvSpPr>
        <p:spPr>
          <a:xfrm>
            <a:off x="355196" y="2348092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/>
            <a:r>
              <a:rPr lang="en-US" sz="1800" dirty="0" err="1"/>
              <a:t>Kurstilskudd</a:t>
            </a:r>
            <a:endParaRPr lang="en-US" sz="1800" dirty="0"/>
          </a:p>
          <a:p>
            <a:pPr marL="742950" lvl="1"/>
            <a:r>
              <a:rPr lang="en-US" sz="1800" dirty="0" err="1"/>
              <a:t>Tilretteleggingstilskudd</a:t>
            </a:r>
            <a:endParaRPr lang="en-US" sz="1800" dirty="0"/>
          </a:p>
          <a:p>
            <a:pPr marL="742950" lvl="1"/>
            <a:r>
              <a:rPr lang="en-US" sz="1800" dirty="0" err="1"/>
              <a:t>Brukerstøtte</a:t>
            </a:r>
            <a:endParaRPr lang="en-US" sz="1800" dirty="0"/>
          </a:p>
          <a:p>
            <a:pPr marL="742950" lvl="1"/>
            <a:r>
              <a:rPr lang="en-US" sz="1800" dirty="0" err="1"/>
              <a:t>Fysiske</a:t>
            </a:r>
            <a:r>
              <a:rPr lang="en-US" sz="1800" dirty="0"/>
              <a:t> eller </a:t>
            </a:r>
            <a:r>
              <a:rPr lang="en-US" sz="1800" dirty="0" err="1"/>
              <a:t>digitale</a:t>
            </a:r>
            <a:r>
              <a:rPr lang="en-US" sz="1800" dirty="0"/>
              <a:t> </a:t>
            </a:r>
            <a:r>
              <a:rPr lang="en-US" sz="1800" dirty="0" err="1"/>
              <a:t>besøk</a:t>
            </a:r>
            <a:r>
              <a:rPr lang="en-US" sz="1800" dirty="0"/>
              <a:t> hos </a:t>
            </a:r>
            <a:r>
              <a:rPr lang="en-US" sz="1800" dirty="0" err="1"/>
              <a:t>lokallag</a:t>
            </a:r>
            <a:r>
              <a:rPr lang="en-US" sz="1800" dirty="0"/>
              <a:t>/</a:t>
            </a:r>
            <a:r>
              <a:rPr lang="en-US" sz="1800" dirty="0" err="1"/>
              <a:t>fylkeslag</a:t>
            </a:r>
            <a:endParaRPr lang="en-US" sz="1800" dirty="0"/>
          </a:p>
          <a:p>
            <a:pPr marL="742950" lvl="1"/>
            <a:r>
              <a:rPr lang="en-US" sz="1800" dirty="0" err="1"/>
              <a:t>Åpent</a:t>
            </a:r>
            <a:r>
              <a:rPr lang="en-US" sz="1800" dirty="0"/>
              <a:t> for alle – </a:t>
            </a:r>
            <a:r>
              <a:rPr lang="en-US" sz="1800" dirty="0" err="1"/>
              <a:t>norsktrening</a:t>
            </a:r>
            <a:r>
              <a:rPr lang="en-US" sz="1800" dirty="0"/>
              <a:t> og </a:t>
            </a:r>
            <a:r>
              <a:rPr lang="en-US" sz="1800" dirty="0" err="1"/>
              <a:t>fellesskap</a:t>
            </a:r>
            <a:endParaRPr lang="en-US" sz="1800" dirty="0"/>
          </a:p>
          <a:p>
            <a:pPr lvl="1"/>
            <a:r>
              <a:rPr lang="en-US" sz="1800" dirty="0" err="1"/>
              <a:t>Digitale</a:t>
            </a:r>
            <a:r>
              <a:rPr lang="en-US" sz="1800" dirty="0"/>
              <a:t> </a:t>
            </a:r>
            <a:r>
              <a:rPr lang="en-US" sz="1800" dirty="0" err="1"/>
              <a:t>kurslærerkurs</a:t>
            </a:r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0273" name="Rectangle 1027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5" name="Rectangle 102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92C4170-842E-F32A-4417-1C93860F9A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107" y="700352"/>
            <a:ext cx="5425910" cy="5261304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2EC7D783-D1B0-EA19-7740-0B7C15E9AD53}"/>
              </a:ext>
            </a:extLst>
          </p:cNvPr>
          <p:cNvSpPr txBox="1">
            <a:spLocks/>
          </p:cNvSpPr>
          <p:nvPr/>
        </p:nvSpPr>
        <p:spPr>
          <a:xfrm>
            <a:off x="5978542" y="5498745"/>
            <a:ext cx="2010653" cy="39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Foto: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Frilynt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 Norge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D9FAEE-3CBA-4BF5-FA3C-B94D8CC8C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585" y="5230390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3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4ECA2-18C5-1695-EC53-5676BBB7D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5" name="Rectangle 10264">
            <a:extLst>
              <a:ext uri="{FF2B5EF4-FFF2-40B4-BE49-F238E27FC236}">
                <a16:creationId xmlns:a16="http://schemas.microsoft.com/office/drawing/2014/main" id="{8D3237D3-09F5-A60D-23A7-CF01081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DE08071-78C8-13ED-6BF7-26551DC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Voksenopplæringslo</a:t>
            </a:r>
            <a:r>
              <a:rPr lang="en-US" sz="3300" b="1" dirty="0" err="1"/>
              <a:t>ven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tilskudd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studieforbundene</a:t>
            </a:r>
            <a:endParaRPr lang="en-US" sz="3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267" name="Group 10266">
            <a:extLst>
              <a:ext uri="{FF2B5EF4-FFF2-40B4-BE49-F238E27FC236}">
                <a16:creationId xmlns:a16="http://schemas.microsoft.com/office/drawing/2014/main" id="{234AE338-E143-BB0F-8960-5CB342A6C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268" name="Rectangle 10267">
              <a:extLst>
                <a:ext uri="{FF2B5EF4-FFF2-40B4-BE49-F238E27FC236}">
                  <a16:creationId xmlns:a16="http://schemas.microsoft.com/office/drawing/2014/main" id="{6B843360-C6AC-1E22-7B5B-5DE63B0AF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9" name="Rectangle 10268">
              <a:extLst>
                <a:ext uri="{FF2B5EF4-FFF2-40B4-BE49-F238E27FC236}">
                  <a16:creationId xmlns:a16="http://schemas.microsoft.com/office/drawing/2014/main" id="{CA41FF9B-B47E-9646-6527-034F233DD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71" name="Rectangle 10270">
            <a:extLst>
              <a:ext uri="{FF2B5EF4-FFF2-40B4-BE49-F238E27FC236}">
                <a16:creationId xmlns:a16="http://schemas.microsoft.com/office/drawing/2014/main" id="{0E156C93-7D66-56E2-8108-3FA8A392D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5F41C2E0-0C75-4202-7116-55372707E3C2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/>
          </a:p>
          <a:p>
            <a:r>
              <a:rPr lang="en-US" sz="1700" b="1" dirty="0"/>
              <a:t>§ 1.</a:t>
            </a:r>
            <a:r>
              <a:rPr lang="en-US" sz="1700" b="1" i="1" dirty="0"/>
              <a:t>Formål</a:t>
            </a:r>
            <a:endParaRPr lang="en-US" sz="1700" dirty="0"/>
          </a:p>
          <a:p>
            <a:r>
              <a:rPr lang="en-US" sz="1700" dirty="0" err="1"/>
              <a:t>Formålet</a:t>
            </a:r>
            <a:r>
              <a:rPr lang="en-US" sz="1700" dirty="0"/>
              <a:t> med </a:t>
            </a:r>
            <a:r>
              <a:rPr lang="en-US" sz="1700" dirty="0" err="1"/>
              <a:t>denne</a:t>
            </a:r>
            <a:r>
              <a:rPr lang="en-US" sz="1700" dirty="0"/>
              <a:t> </a:t>
            </a:r>
            <a:r>
              <a:rPr lang="en-US" sz="1700" dirty="0" err="1"/>
              <a:t>lova</a:t>
            </a:r>
            <a:r>
              <a:rPr lang="en-US" sz="1700" dirty="0"/>
              <a:t> er å </a:t>
            </a:r>
            <a:r>
              <a:rPr lang="en-US" sz="1700" dirty="0" err="1"/>
              <a:t>fremme</a:t>
            </a:r>
            <a:r>
              <a:rPr lang="en-US" sz="1700" dirty="0"/>
              <a:t> </a:t>
            </a:r>
            <a:r>
              <a:rPr lang="en-US" sz="1700" dirty="0" err="1"/>
              <a:t>livslang</a:t>
            </a:r>
            <a:r>
              <a:rPr lang="en-US" sz="1700" dirty="0"/>
              <a:t> </a:t>
            </a:r>
            <a:r>
              <a:rPr lang="en-US" sz="1700" dirty="0" err="1"/>
              <a:t>læring</a:t>
            </a:r>
            <a:r>
              <a:rPr lang="en-US" sz="1700" dirty="0"/>
              <a:t> </a:t>
            </a:r>
            <a:r>
              <a:rPr lang="en-US" sz="1700" dirty="0" err="1"/>
              <a:t>ved</a:t>
            </a:r>
            <a:r>
              <a:rPr lang="en-US" sz="1700" dirty="0"/>
              <a:t> å </a:t>
            </a:r>
            <a:r>
              <a:rPr lang="en-US" sz="1700" dirty="0" err="1"/>
              <a:t>legge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rette</a:t>
            </a:r>
            <a:r>
              <a:rPr lang="en-US" sz="1700" dirty="0"/>
              <a:t> for </a:t>
            </a:r>
            <a:r>
              <a:rPr lang="en-US" sz="1700" dirty="0" err="1"/>
              <a:t>organisert</a:t>
            </a:r>
            <a:r>
              <a:rPr lang="en-US" sz="1700" dirty="0"/>
              <a:t> </a:t>
            </a:r>
            <a:r>
              <a:rPr lang="en-US" sz="1700" dirty="0" err="1"/>
              <a:t>kursaktivitet</a:t>
            </a:r>
            <a:r>
              <a:rPr lang="en-US" sz="1700" dirty="0"/>
              <a:t> </a:t>
            </a:r>
            <a:r>
              <a:rPr lang="en-US" sz="1700" dirty="0" err="1"/>
              <a:t>ved</a:t>
            </a:r>
            <a:r>
              <a:rPr lang="en-US" sz="1700" dirty="0"/>
              <a:t> </a:t>
            </a:r>
            <a:r>
              <a:rPr lang="en-US" sz="1700" dirty="0" err="1"/>
              <a:t>sida</a:t>
            </a:r>
            <a:r>
              <a:rPr lang="en-US" sz="1700" dirty="0"/>
              <a:t> av det </a:t>
            </a:r>
            <a:r>
              <a:rPr lang="en-US" sz="1700" dirty="0" err="1"/>
              <a:t>formelle</a:t>
            </a:r>
            <a:r>
              <a:rPr lang="en-US" sz="1700" dirty="0"/>
              <a:t> </a:t>
            </a:r>
            <a:r>
              <a:rPr lang="en-US" sz="1700" dirty="0" err="1"/>
              <a:t>utdanningssystemet</a:t>
            </a:r>
            <a:r>
              <a:rPr lang="en-US" sz="1700" dirty="0"/>
              <a:t>.</a:t>
            </a:r>
          </a:p>
          <a:p>
            <a:endParaRPr lang="en-US" sz="1200" dirty="0"/>
          </a:p>
          <a:p>
            <a:r>
              <a:rPr lang="en-US" sz="1700" dirty="0"/>
              <a:t> Loven </a:t>
            </a:r>
            <a:r>
              <a:rPr lang="en-US" sz="1700" dirty="0" err="1"/>
              <a:t>skal</a:t>
            </a:r>
            <a:r>
              <a:rPr lang="en-US" sz="1700" dirty="0"/>
              <a:t> </a:t>
            </a:r>
            <a:r>
              <a:rPr lang="en-US" sz="1700" dirty="0" err="1"/>
              <a:t>bidra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motivasjon</a:t>
            </a:r>
            <a:r>
              <a:rPr lang="en-US" sz="1700" dirty="0"/>
              <a:t> og </a:t>
            </a:r>
            <a:r>
              <a:rPr lang="en-US" sz="1700" dirty="0" err="1"/>
              <a:t>tilgang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kunnskap</a:t>
            </a:r>
            <a:r>
              <a:rPr lang="en-US" sz="1700" dirty="0"/>
              <a:t> og </a:t>
            </a:r>
            <a:r>
              <a:rPr lang="en-US" sz="1700" dirty="0" err="1"/>
              <a:t>kompetanse</a:t>
            </a:r>
            <a:r>
              <a:rPr lang="en-US" sz="1700" dirty="0"/>
              <a:t> for alle, og </a:t>
            </a:r>
            <a:r>
              <a:rPr lang="en-US" sz="1700" dirty="0" err="1"/>
              <a:t>slik</a:t>
            </a:r>
            <a:r>
              <a:rPr lang="en-US" sz="1700" dirty="0"/>
              <a:t> </a:t>
            </a:r>
            <a:r>
              <a:rPr lang="en-US" sz="1700" dirty="0" err="1"/>
              <a:t>fremme</a:t>
            </a:r>
            <a:r>
              <a:rPr lang="en-US" sz="1700" dirty="0"/>
              <a:t> den </a:t>
            </a:r>
            <a:r>
              <a:rPr lang="en-US" sz="1700" dirty="0" err="1"/>
              <a:t>enkelte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utvikling</a:t>
            </a:r>
            <a:r>
              <a:rPr lang="en-US" sz="1700" dirty="0"/>
              <a:t> og </a:t>
            </a:r>
            <a:r>
              <a:rPr lang="en-US" sz="1700" dirty="0" err="1"/>
              <a:t>møte</a:t>
            </a:r>
            <a:r>
              <a:rPr lang="en-US" sz="1700" dirty="0"/>
              <a:t> </a:t>
            </a:r>
            <a:r>
              <a:rPr lang="en-US" sz="1700" dirty="0" err="1"/>
              <a:t>behova</a:t>
            </a:r>
            <a:r>
              <a:rPr lang="en-US" sz="1700" dirty="0"/>
              <a:t> i </a:t>
            </a:r>
            <a:r>
              <a:rPr lang="en-US" sz="1700" dirty="0" err="1"/>
              <a:t>samfunns</a:t>
            </a:r>
            <a:r>
              <a:rPr lang="en-US" sz="1700" dirty="0"/>
              <a:t>- og </a:t>
            </a:r>
            <a:r>
              <a:rPr lang="en-US" sz="1700" dirty="0" err="1"/>
              <a:t>arbeidslivet</a:t>
            </a:r>
            <a:r>
              <a:rPr lang="en-US" sz="1700" dirty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700" dirty="0" err="1"/>
              <a:t>Lova</a:t>
            </a:r>
            <a:r>
              <a:rPr lang="en-US" sz="1700" dirty="0"/>
              <a:t> </a:t>
            </a:r>
            <a:r>
              <a:rPr lang="en-US" sz="1700" dirty="0" err="1"/>
              <a:t>skal</a:t>
            </a:r>
            <a:r>
              <a:rPr lang="en-US" sz="1700" dirty="0"/>
              <a:t> </a:t>
            </a:r>
            <a:r>
              <a:rPr lang="en-US" sz="1700" dirty="0" err="1"/>
              <a:t>ivareta</a:t>
            </a:r>
            <a:r>
              <a:rPr lang="en-US" sz="1700" dirty="0"/>
              <a:t> </a:t>
            </a:r>
            <a:r>
              <a:rPr lang="en-US" sz="1700" dirty="0" err="1"/>
              <a:t>opplæring</a:t>
            </a:r>
            <a:r>
              <a:rPr lang="en-US" sz="1700" dirty="0"/>
              <a:t> og </a:t>
            </a:r>
            <a:r>
              <a:rPr lang="en-US" sz="1700" dirty="0" err="1"/>
              <a:t>deltaking</a:t>
            </a:r>
            <a:r>
              <a:rPr lang="en-US" sz="1700" dirty="0"/>
              <a:t> i </a:t>
            </a:r>
            <a:r>
              <a:rPr lang="en-US" sz="1700" dirty="0" err="1"/>
              <a:t>frivillige</a:t>
            </a:r>
            <a:r>
              <a:rPr lang="en-US" sz="1700" dirty="0"/>
              <a:t> </a:t>
            </a:r>
            <a:r>
              <a:rPr lang="en-US" sz="1700" dirty="0" err="1"/>
              <a:t>organisasjonar</a:t>
            </a:r>
            <a:r>
              <a:rPr lang="en-US" sz="1700" dirty="0"/>
              <a:t>, </a:t>
            </a:r>
            <a:r>
              <a:rPr lang="en-US" sz="1700" dirty="0" err="1"/>
              <a:t>bidra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å </a:t>
            </a:r>
            <a:r>
              <a:rPr lang="en-US" sz="1700" dirty="0" err="1"/>
              <a:t>bevare</a:t>
            </a:r>
            <a:r>
              <a:rPr lang="en-US" sz="1700" dirty="0"/>
              <a:t> </a:t>
            </a:r>
            <a:r>
              <a:rPr lang="en-US" sz="1700" dirty="0" err="1"/>
              <a:t>eit</a:t>
            </a:r>
            <a:r>
              <a:rPr lang="en-US" sz="1700" dirty="0"/>
              <a:t> </a:t>
            </a:r>
            <a:r>
              <a:rPr lang="en-US" sz="1700" dirty="0" err="1"/>
              <a:t>mangfaldig</a:t>
            </a:r>
            <a:r>
              <a:rPr lang="en-US" sz="1700" dirty="0"/>
              <a:t> </a:t>
            </a:r>
            <a:r>
              <a:rPr lang="en-US" sz="1700" dirty="0" err="1"/>
              <a:t>kulturliv</a:t>
            </a:r>
            <a:r>
              <a:rPr lang="en-US" sz="1700" dirty="0"/>
              <a:t> og ta </a:t>
            </a:r>
            <a:r>
              <a:rPr lang="en-US" sz="1700" dirty="0" err="1"/>
              <a:t>vare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kulturarven</a:t>
            </a:r>
            <a:r>
              <a:rPr lang="en-US" sz="1700" dirty="0"/>
              <a:t> </a:t>
            </a:r>
            <a:r>
              <a:rPr lang="en-US" sz="1700" dirty="0" err="1"/>
              <a:t>gjennom</a:t>
            </a:r>
            <a:r>
              <a:rPr lang="en-US" sz="1700" dirty="0"/>
              <a:t> </a:t>
            </a:r>
            <a:r>
              <a:rPr lang="en-US" sz="1700" dirty="0" err="1"/>
              <a:t>læring</a:t>
            </a:r>
            <a:r>
              <a:rPr lang="en-US" sz="1700" dirty="0"/>
              <a:t>.</a:t>
            </a:r>
          </a:p>
          <a:p>
            <a:endParaRPr lang="en-US" sz="1700" dirty="0"/>
          </a:p>
        </p:txBody>
      </p:sp>
      <p:sp>
        <p:nvSpPr>
          <p:cNvPr id="10273" name="Rectangle 10272">
            <a:extLst>
              <a:ext uri="{FF2B5EF4-FFF2-40B4-BE49-F238E27FC236}">
                <a16:creationId xmlns:a16="http://schemas.microsoft.com/office/drawing/2014/main" id="{9013D67B-876C-FA4B-CCF7-6BD8F7D7D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5" name="Rectangle 10274">
            <a:extLst>
              <a:ext uri="{FF2B5EF4-FFF2-40B4-BE49-F238E27FC236}">
                <a16:creationId xmlns:a16="http://schemas.microsoft.com/office/drawing/2014/main" id="{F4083017-F9CE-5589-E255-18979507A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F09E1E1-B208-3233-45C3-86C3C4B5FC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10277" name="Rectangle 10276">
            <a:extLst>
              <a:ext uri="{FF2B5EF4-FFF2-40B4-BE49-F238E27FC236}">
                <a16:creationId xmlns:a16="http://schemas.microsoft.com/office/drawing/2014/main" id="{F56ED779-8767-8058-E165-57E049D06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3652B67-BB5F-E187-B94F-1EEBD4B2B4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15" t="6804" r="10463"/>
          <a:stretch/>
        </p:blipFill>
        <p:spPr>
          <a:xfrm>
            <a:off x="7093470" y="3638481"/>
            <a:ext cx="4395569" cy="2634679"/>
          </a:xfrm>
          <a:prstGeom prst="rect">
            <a:avLst/>
          </a:prstGeom>
        </p:spPr>
      </p:pic>
      <p:sp>
        <p:nvSpPr>
          <p:cNvPr id="10245" name="Rectangle 4">
            <a:extLst>
              <a:ext uri="{FF2B5EF4-FFF2-40B4-BE49-F238E27FC236}">
                <a16:creationId xmlns:a16="http://schemas.microsoft.com/office/drawing/2014/main" id="{79DC859E-B00E-4145-A401-5AA7DC5B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676" y="700352"/>
            <a:ext cx="8565526" cy="1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 sz="4000">
              <a:solidFill>
                <a:srgbClr val="332B2A"/>
              </a:solidFill>
              <a:latin typeface="Arial Narrow" pitchFamily="34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2143922-EF2A-94BA-06CC-AFE7BF5FB7BB}"/>
              </a:ext>
            </a:extLst>
          </p:cNvPr>
          <p:cNvSpPr txBox="1">
            <a:spLocks/>
          </p:cNvSpPr>
          <p:nvPr/>
        </p:nvSpPr>
        <p:spPr>
          <a:xfrm>
            <a:off x="7083422" y="5900863"/>
            <a:ext cx="2010653" cy="39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Foto: Lars Erik Kolden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4885C38-0912-9807-751F-52F44429A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400" y="5275246"/>
            <a:ext cx="150584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3EB09B-6779-71D8-CCE3-CBEB1DB653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 err="1"/>
              <a:t>Overordna</a:t>
            </a:r>
            <a:r>
              <a:rPr lang="en-US" sz="3300" b="1" dirty="0"/>
              <a:t> </a:t>
            </a:r>
            <a:r>
              <a:rPr lang="en-US" sz="3300" b="1" dirty="0" err="1"/>
              <a:t>mål</a:t>
            </a:r>
            <a:endParaRPr lang="en-US" sz="33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BFB09E-9DF3-183F-BF16-A4CF6734C12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/>
              <a:t>Å bidra </a:t>
            </a:r>
            <a:r>
              <a:rPr lang="en-US" sz="1400" dirty="0" err="1"/>
              <a:t>til</a:t>
            </a:r>
            <a:r>
              <a:rPr lang="en-US" sz="1400" dirty="0"/>
              <a:t> å </a:t>
            </a:r>
            <a:r>
              <a:rPr lang="en-US" sz="1400" dirty="0" err="1"/>
              <a:t>vedlikeholde</a:t>
            </a:r>
            <a:r>
              <a:rPr lang="en-US" sz="1400" dirty="0"/>
              <a:t> og </a:t>
            </a:r>
            <a:r>
              <a:rPr lang="en-US" sz="1400" dirty="0" err="1"/>
              <a:t>styrke</a:t>
            </a:r>
            <a:r>
              <a:rPr lang="en-US" sz="1400" dirty="0"/>
              <a:t> </a:t>
            </a:r>
            <a:r>
              <a:rPr lang="en-US" sz="1400" dirty="0" err="1"/>
              <a:t>demokratiet</a:t>
            </a:r>
            <a:r>
              <a:rPr lang="en-US" sz="1400" dirty="0"/>
              <a:t> og </a:t>
            </a:r>
            <a:r>
              <a:rPr lang="en-US" sz="1400" dirty="0" err="1"/>
              <a:t>legge</a:t>
            </a:r>
            <a:r>
              <a:rPr lang="en-US" sz="1400" dirty="0"/>
              <a:t> </a:t>
            </a:r>
            <a:r>
              <a:rPr lang="en-US" sz="1400" dirty="0" err="1"/>
              <a:t>grunnlag</a:t>
            </a:r>
            <a:r>
              <a:rPr lang="en-US" sz="1400" dirty="0"/>
              <a:t> for </a:t>
            </a:r>
            <a:r>
              <a:rPr lang="en-US" sz="1400" dirty="0" err="1"/>
              <a:t>bærekraftig</a:t>
            </a:r>
            <a:r>
              <a:rPr lang="en-US" sz="1400" dirty="0"/>
              <a:t> </a:t>
            </a:r>
            <a:r>
              <a:rPr lang="en-US" sz="1400" dirty="0" err="1"/>
              <a:t>utvikling</a:t>
            </a:r>
            <a:r>
              <a:rPr lang="en-US" sz="1400" dirty="0"/>
              <a:t> ved å </a:t>
            </a:r>
            <a:r>
              <a:rPr lang="en-US" sz="1400" dirty="0" err="1"/>
              <a:t>engasjere</a:t>
            </a:r>
            <a:r>
              <a:rPr lang="en-US" sz="1400" dirty="0"/>
              <a:t> og </a:t>
            </a:r>
            <a:r>
              <a:rPr lang="en-US" sz="1400" dirty="0" err="1"/>
              <a:t>utvikle</a:t>
            </a:r>
            <a:r>
              <a:rPr lang="en-US" sz="1400" dirty="0"/>
              <a:t> </a:t>
            </a:r>
            <a:r>
              <a:rPr lang="en-US" sz="1400" dirty="0" err="1"/>
              <a:t>aktive</a:t>
            </a:r>
            <a:r>
              <a:rPr lang="en-US" sz="1400" dirty="0"/>
              <a:t> </a:t>
            </a:r>
            <a:r>
              <a:rPr lang="en-US" sz="1400" dirty="0" err="1"/>
              <a:t>medborgere</a:t>
            </a:r>
            <a:endParaRPr lang="en-US" sz="1400" dirty="0"/>
          </a:p>
          <a:p>
            <a:r>
              <a:rPr lang="en-US" sz="1400" dirty="0"/>
              <a:t>Å </a:t>
            </a:r>
            <a:r>
              <a:rPr lang="en-US" sz="1400" dirty="0" err="1"/>
              <a:t>senke</a:t>
            </a:r>
            <a:r>
              <a:rPr lang="en-US" sz="1400" dirty="0"/>
              <a:t> </a:t>
            </a:r>
            <a:r>
              <a:rPr lang="en-US" sz="1400" dirty="0" err="1"/>
              <a:t>terskelen</a:t>
            </a:r>
            <a:r>
              <a:rPr lang="en-US" sz="1400" dirty="0"/>
              <a:t> for </a:t>
            </a:r>
            <a:r>
              <a:rPr lang="en-US" sz="1400" dirty="0" err="1"/>
              <a:t>læring</a:t>
            </a:r>
            <a:r>
              <a:rPr lang="en-US" sz="1400" dirty="0"/>
              <a:t> og </a:t>
            </a:r>
            <a:r>
              <a:rPr lang="en-US" sz="1400" dirty="0" err="1"/>
              <a:t>deltakelse</a:t>
            </a:r>
            <a:r>
              <a:rPr lang="en-US" sz="1400" dirty="0"/>
              <a:t> i </a:t>
            </a:r>
            <a:r>
              <a:rPr lang="en-US" sz="1400" dirty="0" err="1"/>
              <a:t>frivillige</a:t>
            </a:r>
            <a:r>
              <a:rPr lang="en-US" sz="1400" dirty="0"/>
              <a:t> </a:t>
            </a:r>
            <a:r>
              <a:rPr lang="en-US" sz="1400" dirty="0" err="1"/>
              <a:t>organisasjoner</a:t>
            </a:r>
            <a:endParaRPr lang="en-US" sz="1400" dirty="0"/>
          </a:p>
          <a:p>
            <a:r>
              <a:rPr lang="en-US" sz="1400" dirty="0"/>
              <a:t>Å </a:t>
            </a:r>
            <a:r>
              <a:rPr lang="en-US" sz="1400" dirty="0" err="1"/>
              <a:t>kjempe</a:t>
            </a:r>
            <a:r>
              <a:rPr lang="en-US" sz="1400" dirty="0"/>
              <a:t> mot </a:t>
            </a:r>
            <a:r>
              <a:rPr lang="en-US" sz="1400" dirty="0" err="1"/>
              <a:t>utenforskap</a:t>
            </a:r>
            <a:r>
              <a:rPr lang="en-US" sz="1400" dirty="0"/>
              <a:t> og bidra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inkludering</a:t>
            </a:r>
            <a:endParaRPr lang="en-US" sz="1400" dirty="0"/>
          </a:p>
          <a:p>
            <a:r>
              <a:rPr lang="en-US" sz="1400" dirty="0"/>
              <a:t>Å bidra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motivasjon</a:t>
            </a:r>
            <a:r>
              <a:rPr lang="en-US" sz="1400" dirty="0"/>
              <a:t> og </a:t>
            </a:r>
            <a:r>
              <a:rPr lang="en-US" sz="1400" dirty="0" err="1"/>
              <a:t>tilgang</a:t>
            </a:r>
            <a:r>
              <a:rPr lang="en-US" sz="1400" dirty="0"/>
              <a:t>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kunnskap</a:t>
            </a:r>
            <a:r>
              <a:rPr lang="en-US" sz="1400" dirty="0"/>
              <a:t> og </a:t>
            </a:r>
            <a:r>
              <a:rPr lang="en-US" sz="1400" dirty="0" err="1"/>
              <a:t>kompetanse</a:t>
            </a:r>
            <a:r>
              <a:rPr lang="en-US" sz="1400" dirty="0"/>
              <a:t> for alle, og </a:t>
            </a:r>
            <a:r>
              <a:rPr lang="en-US" sz="1400" dirty="0" err="1"/>
              <a:t>slik</a:t>
            </a:r>
            <a:r>
              <a:rPr lang="en-US" sz="1400" dirty="0"/>
              <a:t> </a:t>
            </a:r>
            <a:r>
              <a:rPr lang="en-US" sz="1400" dirty="0" err="1"/>
              <a:t>møte</a:t>
            </a:r>
            <a:r>
              <a:rPr lang="en-US" sz="1400" dirty="0"/>
              <a:t> </a:t>
            </a:r>
            <a:r>
              <a:rPr lang="en-US" sz="1400" dirty="0" err="1"/>
              <a:t>behovene</a:t>
            </a:r>
            <a:r>
              <a:rPr lang="en-US" sz="1400" dirty="0"/>
              <a:t> i et </a:t>
            </a:r>
            <a:r>
              <a:rPr lang="en-US" sz="1400" dirty="0" err="1"/>
              <a:t>samfunn</a:t>
            </a:r>
            <a:r>
              <a:rPr lang="en-US" sz="1400" dirty="0"/>
              <a:t> og </a:t>
            </a:r>
            <a:r>
              <a:rPr lang="en-US" sz="1400" dirty="0" err="1"/>
              <a:t>arbeidsliv</a:t>
            </a:r>
            <a:r>
              <a:rPr lang="en-US" sz="1400" dirty="0"/>
              <a:t> i </a:t>
            </a:r>
            <a:r>
              <a:rPr lang="en-US" sz="1400" dirty="0" err="1"/>
              <a:t>stadig</a:t>
            </a:r>
            <a:r>
              <a:rPr lang="en-US" sz="1400" dirty="0"/>
              <a:t> </a:t>
            </a:r>
            <a:r>
              <a:rPr lang="en-US" sz="1400" dirty="0" err="1"/>
              <a:t>endring</a:t>
            </a:r>
            <a:r>
              <a:rPr lang="en-US" sz="1400" dirty="0"/>
              <a:t>.</a:t>
            </a:r>
          </a:p>
          <a:p>
            <a:r>
              <a:rPr lang="en-US" sz="1400" dirty="0"/>
              <a:t>Å </a:t>
            </a:r>
            <a:r>
              <a:rPr lang="en-US" sz="1400" dirty="0" err="1"/>
              <a:t>styrke</a:t>
            </a:r>
            <a:r>
              <a:rPr lang="en-US" sz="1400" dirty="0"/>
              <a:t> </a:t>
            </a:r>
            <a:r>
              <a:rPr lang="en-US" sz="1400" dirty="0" err="1"/>
              <a:t>kulturelt</a:t>
            </a:r>
            <a:r>
              <a:rPr lang="en-US" sz="1400" dirty="0"/>
              <a:t> </a:t>
            </a:r>
            <a:r>
              <a:rPr lang="en-US" sz="1400" dirty="0" err="1"/>
              <a:t>mangfold</a:t>
            </a:r>
            <a:r>
              <a:rPr lang="en-US" sz="1400" dirty="0"/>
              <a:t> og ta </a:t>
            </a:r>
            <a:r>
              <a:rPr lang="en-US" sz="1400" dirty="0" err="1"/>
              <a:t>vare</a:t>
            </a:r>
            <a:r>
              <a:rPr lang="en-US" sz="1400" dirty="0"/>
              <a:t> på </a:t>
            </a:r>
            <a:r>
              <a:rPr lang="en-US" sz="1400" dirty="0" err="1"/>
              <a:t>kulturarven</a:t>
            </a:r>
            <a:r>
              <a:rPr lang="en-US" sz="1400" dirty="0"/>
              <a:t> gjennom </a:t>
            </a:r>
            <a:r>
              <a:rPr lang="en-US" sz="1400" dirty="0" err="1"/>
              <a:t>læring</a:t>
            </a:r>
            <a:endParaRPr lang="en-US" sz="1400" dirty="0"/>
          </a:p>
          <a:p>
            <a:r>
              <a:rPr lang="en-US" sz="1400" dirty="0"/>
              <a:t>Å være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selvstendig</a:t>
            </a:r>
            <a:r>
              <a:rPr lang="en-US" sz="1400" dirty="0"/>
              <a:t> arena for </a:t>
            </a:r>
            <a:r>
              <a:rPr lang="en-US" sz="1400" dirty="0" err="1"/>
              <a:t>læring</a:t>
            </a:r>
            <a:r>
              <a:rPr lang="en-US" sz="1400" dirty="0"/>
              <a:t> og et supplement </a:t>
            </a:r>
            <a:r>
              <a:rPr lang="en-US" sz="1400" dirty="0" err="1"/>
              <a:t>til</a:t>
            </a:r>
            <a:r>
              <a:rPr lang="en-US" sz="1400" dirty="0"/>
              <a:t> offentlige </a:t>
            </a:r>
            <a:r>
              <a:rPr lang="en-US" sz="1400" dirty="0" err="1"/>
              <a:t>utdanningstilbud</a:t>
            </a:r>
            <a:r>
              <a:rPr lang="en-US" sz="1400" dirty="0"/>
              <a:t> for </a:t>
            </a:r>
            <a:r>
              <a:rPr lang="en-US" sz="1400" dirty="0" err="1"/>
              <a:t>voksne</a:t>
            </a:r>
            <a:endParaRPr lang="en-US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EAF10D9-D51E-73E0-5607-A476E8717A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62E0D95-BC50-4DF2-BB6F-BE761FB3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662" y="5262225"/>
            <a:ext cx="1505525" cy="14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1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7D03296-BABA-47AD-A5D5-ED1567270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2BD1CCA-9603-888E-C65F-25247FA2B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6061"/>
            <a:ext cx="10515600" cy="1092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nb-NO" sz="5200" b="1" dirty="0" err="1">
                <a:latin typeface="+mj-lt"/>
                <a:ea typeface="+mj-ea"/>
                <a:cs typeface="+mj-cs"/>
              </a:rPr>
              <a:t>Statistikk</a:t>
            </a:r>
            <a:r>
              <a:rPr lang="en-US" altLang="nb-NO" sz="5200" b="1" dirty="0">
                <a:latin typeface="+mj-lt"/>
                <a:ea typeface="+mj-ea"/>
                <a:cs typeface="+mj-cs"/>
              </a:rPr>
              <a:t> Agder </a:t>
            </a:r>
            <a:r>
              <a:rPr lang="en-US" altLang="nb-NO" sz="5200" b="1" dirty="0" err="1">
                <a:latin typeface="+mj-lt"/>
                <a:ea typeface="+mj-ea"/>
                <a:cs typeface="+mj-cs"/>
              </a:rPr>
              <a:t>Bygdekvinnelag</a:t>
            </a:r>
            <a:r>
              <a:rPr lang="en-US" altLang="nb-NO" sz="5200" b="1" dirty="0">
                <a:latin typeface="+mj-lt"/>
                <a:ea typeface="+mj-ea"/>
                <a:cs typeface="+mj-cs"/>
              </a:rPr>
              <a:t> 2024 </a:t>
            </a: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396083"/>
            <a:ext cx="10515599" cy="822960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1859832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19D7C5E-9D2A-C39F-3652-C1794B8E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442" y="4114800"/>
            <a:ext cx="2432600" cy="2363660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2285581D-B1D9-28CF-9833-606672BF2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36103"/>
              </p:ext>
            </p:extLst>
          </p:nvPr>
        </p:nvGraphicFramePr>
        <p:xfrm>
          <a:off x="838199" y="2508249"/>
          <a:ext cx="8545286" cy="3718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4746">
                  <a:extLst>
                    <a:ext uri="{9D8B030D-6E8A-4147-A177-3AD203B41FA5}">
                      <a16:colId xmlns:a16="http://schemas.microsoft.com/office/drawing/2014/main" val="3501526373"/>
                    </a:ext>
                  </a:extLst>
                </a:gridCol>
                <a:gridCol w="1302635">
                  <a:extLst>
                    <a:ext uri="{9D8B030D-6E8A-4147-A177-3AD203B41FA5}">
                      <a16:colId xmlns:a16="http://schemas.microsoft.com/office/drawing/2014/main" val="1526075179"/>
                    </a:ext>
                  </a:extLst>
                </a:gridCol>
                <a:gridCol w="1302635">
                  <a:extLst>
                    <a:ext uri="{9D8B030D-6E8A-4147-A177-3AD203B41FA5}">
                      <a16:colId xmlns:a16="http://schemas.microsoft.com/office/drawing/2014/main" val="1274051407"/>
                    </a:ext>
                  </a:extLst>
                </a:gridCol>
                <a:gridCol w="1302635">
                  <a:extLst>
                    <a:ext uri="{9D8B030D-6E8A-4147-A177-3AD203B41FA5}">
                      <a16:colId xmlns:a16="http://schemas.microsoft.com/office/drawing/2014/main" val="2392063789"/>
                    </a:ext>
                  </a:extLst>
                </a:gridCol>
                <a:gridCol w="1302635">
                  <a:extLst>
                    <a:ext uri="{9D8B030D-6E8A-4147-A177-3AD203B41FA5}">
                      <a16:colId xmlns:a16="http://schemas.microsoft.com/office/drawing/2014/main" val="3054563464"/>
                    </a:ext>
                  </a:extLst>
                </a:gridCol>
              </a:tblGrid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Kurs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Timer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Deltakere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Tilskudd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31644293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Valle Bygdekvinnelag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8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519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41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51 900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6672588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Åmli Bygdekvinnelag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11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238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87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23 800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9657141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Holt Bygdekvinnelag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185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22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16 400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80398607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Søgne Bygdekvinnelag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6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184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45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14 400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8823217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Marnardal Bygdekvinnelag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5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48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43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4 800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68542033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Høvåg Bygdekvinnelag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6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37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64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3 450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27914956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Sirdal Bygdekvinnelag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2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30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13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3 000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5718734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Moland Bygdekvinnelag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19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 27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1 900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90893080"/>
                  </a:ext>
                </a:extLst>
              </a:tr>
              <a:tr h="3718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Totalt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46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1 260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>
                          <a:effectLst/>
                        </a:rPr>
                        <a:t> 342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2000" b="1" u="none" strike="noStrike" dirty="0">
                          <a:effectLst/>
                        </a:rPr>
                        <a:t>119 650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1143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46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3DD6840A-4BAF-7AC9-C710-633B2CC72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39817"/>
              </p:ext>
            </p:extLst>
          </p:nvPr>
        </p:nvGraphicFramePr>
        <p:xfrm>
          <a:off x="206829" y="1062553"/>
          <a:ext cx="9608170" cy="5153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2594">
                  <a:extLst>
                    <a:ext uri="{9D8B030D-6E8A-4147-A177-3AD203B41FA5}">
                      <a16:colId xmlns:a16="http://schemas.microsoft.com/office/drawing/2014/main" val="647075788"/>
                    </a:ext>
                  </a:extLst>
                </a:gridCol>
                <a:gridCol w="702485">
                  <a:extLst>
                    <a:ext uri="{9D8B030D-6E8A-4147-A177-3AD203B41FA5}">
                      <a16:colId xmlns:a16="http://schemas.microsoft.com/office/drawing/2014/main" val="3364294345"/>
                    </a:ext>
                  </a:extLst>
                </a:gridCol>
                <a:gridCol w="747806">
                  <a:extLst>
                    <a:ext uri="{9D8B030D-6E8A-4147-A177-3AD203B41FA5}">
                      <a16:colId xmlns:a16="http://schemas.microsoft.com/office/drawing/2014/main" val="3945404057"/>
                    </a:ext>
                  </a:extLst>
                </a:gridCol>
                <a:gridCol w="1065060">
                  <a:extLst>
                    <a:ext uri="{9D8B030D-6E8A-4147-A177-3AD203B41FA5}">
                      <a16:colId xmlns:a16="http://schemas.microsoft.com/office/drawing/2014/main" val="2687767383"/>
                    </a:ext>
                  </a:extLst>
                </a:gridCol>
                <a:gridCol w="1133039">
                  <a:extLst>
                    <a:ext uri="{9D8B030D-6E8A-4147-A177-3AD203B41FA5}">
                      <a16:colId xmlns:a16="http://schemas.microsoft.com/office/drawing/2014/main" val="1357882184"/>
                    </a:ext>
                  </a:extLst>
                </a:gridCol>
                <a:gridCol w="1495610">
                  <a:extLst>
                    <a:ext uri="{9D8B030D-6E8A-4147-A177-3AD203B41FA5}">
                      <a16:colId xmlns:a16="http://schemas.microsoft.com/office/drawing/2014/main" val="3986714438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3939853670"/>
                    </a:ext>
                  </a:extLst>
                </a:gridCol>
              </a:tblGrid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Kurs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Timer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Deltakere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Tilskudd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Planlagte kurs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Planlagte timer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38832427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Valle Bygdekvinnelag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4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247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23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24 940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50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41946367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Holt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3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120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16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13 050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2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105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5014003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Søgne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3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92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17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10 120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2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80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3658860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Åmli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5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72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55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7 240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3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106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4038541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Moland Bygdekvinnelag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8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8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880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3659231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Marnardal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4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400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0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0851571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Vegårshei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9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31407513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Sirdal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6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3529311"/>
                  </a:ext>
                </a:extLst>
              </a:tr>
              <a:tr h="4459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Agder Bygdekvinnelag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7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8520659"/>
                  </a:ext>
                </a:extLst>
              </a:tr>
              <a:tr h="6937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Totalt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17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543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129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56 630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>
                          <a:effectLst/>
                        </a:rPr>
                        <a:t> 11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b-NO" sz="1600" b="1" u="none" strike="noStrike" dirty="0">
                          <a:effectLst/>
                        </a:rPr>
                        <a:t> 363</a:t>
                      </a:r>
                      <a:endParaRPr lang="nb-N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3094976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2F65A74A-A142-470D-0FCC-44554C8D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614" y="4691742"/>
            <a:ext cx="2051513" cy="199337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FD00CD0-EB0C-770C-3DBF-5C2A2CFFB2D9}"/>
              </a:ext>
            </a:extLst>
          </p:cNvPr>
          <p:cNvSpPr txBox="1"/>
          <p:nvPr/>
        </p:nvSpPr>
        <p:spPr>
          <a:xfrm>
            <a:off x="0" y="379713"/>
            <a:ext cx="1202871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nb-NO" sz="2800" b="1" dirty="0" err="1">
                <a:latin typeface="+mj-lt"/>
                <a:ea typeface="+mj-ea"/>
                <a:cs typeface="+mj-cs"/>
              </a:rPr>
              <a:t>Statistikk</a:t>
            </a:r>
            <a:r>
              <a:rPr lang="en-US" altLang="nb-NO" sz="2800" b="1" dirty="0">
                <a:latin typeface="+mj-lt"/>
                <a:ea typeface="+mj-ea"/>
                <a:cs typeface="+mj-cs"/>
              </a:rPr>
              <a:t> Agder </a:t>
            </a:r>
            <a:r>
              <a:rPr lang="en-US" altLang="nb-NO" sz="2800" b="1" dirty="0" err="1">
                <a:latin typeface="+mj-lt"/>
                <a:ea typeface="+mj-ea"/>
                <a:cs typeface="+mj-cs"/>
              </a:rPr>
              <a:t>Bygdekvinnelag</a:t>
            </a:r>
            <a:r>
              <a:rPr lang="en-US" altLang="nb-NO" sz="2800" b="1" dirty="0">
                <a:latin typeface="+mj-lt"/>
                <a:ea typeface="+mj-ea"/>
                <a:cs typeface="+mj-cs"/>
              </a:rPr>
              <a:t> pr 9.sept 2025 </a:t>
            </a:r>
          </a:p>
        </p:txBody>
      </p:sp>
    </p:spTree>
    <p:extLst>
      <p:ext uri="{BB962C8B-B14F-4D97-AF65-F5344CB8AC3E}">
        <p14:creationId xmlns:p14="http://schemas.microsoft.com/office/powerpoint/2010/main" val="171306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92058-FBB0-A8D2-ABAD-899C5F5E3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88B5F4-5B9A-5FDA-1F3B-D6CB5A759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C34E20-C6FE-90F1-0D8A-F9A873D6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98AB2B-321E-06DE-F462-F9FA107C7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86CBB2-52D4-86B6-FE83-27E39EA2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6B5BA-1B7C-A299-E30A-37D122969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8336CB-015D-B018-A3D6-1A091E8A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83F2EE-A2B6-D306-98CF-2D3D116F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E26DB3-27B3-65D9-1E85-4DB53EF20D80}"/>
              </a:ext>
            </a:extLst>
          </p:cNvPr>
          <p:cNvSpPr txBox="1"/>
          <p:nvPr/>
        </p:nvSpPr>
        <p:spPr>
          <a:xfrm>
            <a:off x="716718" y="1123883"/>
            <a:ext cx="4663440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Hvordan</a:t>
            </a:r>
            <a:r>
              <a:rPr lang="en-US" sz="2800" dirty="0"/>
              <a:t> </a:t>
            </a:r>
            <a:r>
              <a:rPr lang="en-US" sz="2800" dirty="0" err="1"/>
              <a:t>søke</a:t>
            </a:r>
            <a:r>
              <a:rPr lang="en-US" sz="2800" dirty="0"/>
              <a:t> i kursportalen?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44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F931C5B-44DB-B2A8-E8F4-36206531C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371" y="5259243"/>
            <a:ext cx="1505843" cy="146316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F8E8A6F-4C45-757A-4F79-1FD3158D0213}"/>
              </a:ext>
            </a:extLst>
          </p:cNvPr>
          <p:cNvSpPr txBox="1"/>
          <p:nvPr/>
        </p:nvSpPr>
        <p:spPr>
          <a:xfrm>
            <a:off x="593620" y="2500410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Hvert lag får eget «rom»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Innlogging med ID-porten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Kan ha flere brukere av portalen med full eller delvis tilgang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Tilgang til alle kurs, nye og gamle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Mottatte tilskudd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Søknader og rapporter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Kommunikasjonsmulighet med oss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Gå inn via nettsiden vår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Svar på det du blir bedt om i kursportalen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dirty="0"/>
              <a:t>Studieplan</a:t>
            </a:r>
            <a:endParaRPr lang="nb-NO" sz="1800" dirty="0"/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Søke om tilrettelegging, begrunn og antyd utgifter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Send inn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nb-NO" sz="1800" dirty="0"/>
              <a:t>Rask behandling</a:t>
            </a:r>
          </a:p>
        </p:txBody>
      </p:sp>
      <p:pic>
        <p:nvPicPr>
          <p:cNvPr id="10" name="Picture 2" descr="Kursprogram — Hjerleid Handverksskole">
            <a:extLst>
              <a:ext uri="{FF2B5EF4-FFF2-40B4-BE49-F238E27FC236}">
                <a16:creationId xmlns:a16="http://schemas.microsoft.com/office/drawing/2014/main" id="{01C5667D-DA97-B04E-A31A-DE938825F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74"/>
          <a:stretch/>
        </p:blipFill>
        <p:spPr bwMode="auto">
          <a:xfrm>
            <a:off x="6910115" y="378898"/>
            <a:ext cx="3686864" cy="55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54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trospectVTI">
  <a:themeElements>
    <a:clrScheme name="Egendefinert 2">
      <a:dk1>
        <a:sysClr val="windowText" lastClr="000000"/>
      </a:dk1>
      <a:lt1>
        <a:sysClr val="window" lastClr="FFFFFF"/>
      </a:lt1>
      <a:dk2>
        <a:srgbClr val="475738"/>
      </a:dk2>
      <a:lt2>
        <a:srgbClr val="D6D1C7"/>
      </a:lt2>
      <a:accent1>
        <a:srgbClr val="778C2F"/>
      </a:accent1>
      <a:accent2>
        <a:srgbClr val="E6AD2A"/>
      </a:accent2>
      <a:accent3>
        <a:srgbClr val="778C2F"/>
      </a:accent3>
      <a:accent4>
        <a:srgbClr val="C53283"/>
      </a:accent4>
      <a:accent5>
        <a:srgbClr val="225A7D"/>
      </a:accent5>
      <a:accent6>
        <a:srgbClr val="70AD47"/>
      </a:accent6>
      <a:hlink>
        <a:srgbClr val="0563C1"/>
      </a:hlink>
      <a:folHlink>
        <a:srgbClr val="7A3E7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2E7AFDB-41EE-4665-B6BE-63A2F1E966EB}">
  <we:reference id="wa104380621" version="1.2.0.0" store="nb-NO" storeType="OMEX"/>
  <we:alternateReferences>
    <we:reference id="wa104380621" version="1.2.0.0" store="wa1043806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f80e20-b321-469b-a3f0-d92547dac3a8">
      <Terms xmlns="http://schemas.microsoft.com/office/infopath/2007/PartnerControls"/>
    </lcf76f155ced4ddcb4097134ff3c332f>
    <TaxCatchAll xmlns="648f7e45-0b7e-418c-9e6f-f9c415eefde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15A2184D407498EC9048FDF2E980F" ma:contentTypeVersion="15" ma:contentTypeDescription="Create a new document." ma:contentTypeScope="" ma:versionID="1633da4cadf3fdda896538185c1afbdc">
  <xsd:schema xmlns:xsd="http://www.w3.org/2001/XMLSchema" xmlns:xs="http://www.w3.org/2001/XMLSchema" xmlns:p="http://schemas.microsoft.com/office/2006/metadata/properties" xmlns:ns2="54f80e20-b321-469b-a3f0-d92547dac3a8" xmlns:ns3="648f7e45-0b7e-418c-9e6f-f9c415eefdec" targetNamespace="http://schemas.microsoft.com/office/2006/metadata/properties" ma:root="true" ma:fieldsID="c67e18ed925d0849bf23962bb224638b" ns2:_="" ns3:_="">
    <xsd:import namespace="54f80e20-b321-469b-a3f0-d92547dac3a8"/>
    <xsd:import namespace="648f7e45-0b7e-418c-9e6f-f9c415eefd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80e20-b321-469b-a3f0-d92547dac3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b4eec9d-a26d-4f6f-8773-4d586b6185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f7e45-0b7e-418c-9e6f-f9c415eefde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96956b7-cea4-4709-ac14-64f3317d67e5}" ma:internalName="TaxCatchAll" ma:showField="CatchAllData" ma:web="648f7e45-0b7e-418c-9e6f-f9c415eefd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DBB0B1-05A2-47BE-B7E9-33B6EE9EC7A6}">
  <ds:schemaRefs>
    <ds:schemaRef ds:uri="http://www.w3.org/XML/1998/namespace"/>
    <ds:schemaRef ds:uri="http://purl.org/dc/terms/"/>
    <ds:schemaRef ds:uri="54f80e20-b321-469b-a3f0-d92547dac3a8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648f7e45-0b7e-418c-9e6f-f9c415eefde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0087A2-C9DA-4F3A-AA14-17609FA5A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80e20-b321-469b-a3f0-d92547dac3a8"/>
    <ds:schemaRef ds:uri="648f7e45-0b7e-418c-9e6f-f9c415eef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A9B57F-2981-40A2-AF5E-A1B5CA65CA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9925</TotalTime>
  <Words>1578</Words>
  <Application>Microsoft Office PowerPoint</Application>
  <PresentationFormat>Widescreen</PresentationFormat>
  <Paragraphs>345</Paragraphs>
  <Slides>25</Slides>
  <Notes>15</Notes>
  <HiddenSlides>0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Georgia Pro Cond Light</vt:lpstr>
      <vt:lpstr>Roboto</vt:lpstr>
      <vt:lpstr>Speak Pro</vt:lpstr>
      <vt:lpstr>Office-tema</vt:lpstr>
      <vt:lpstr>Office Theme</vt:lpstr>
      <vt:lpstr>1_RetrospectVTI</vt:lpstr>
      <vt:lpstr>Agder Bygdekvinnelag 2025</vt:lpstr>
      <vt:lpstr>PowerPoint-presentasjon</vt:lpstr>
      <vt:lpstr>PowerPoint-presentasjon</vt:lpstr>
      <vt:lpstr>PowerPoint-presentasjon</vt:lpstr>
      <vt:lpstr>Voksenopplæringsloven –  tilskudd til studieforbundene</vt:lpstr>
      <vt:lpstr>Overordna mål</vt:lpstr>
      <vt:lpstr>PowerPoint-presentasjon</vt:lpstr>
      <vt:lpstr>PowerPoint-presentasjon</vt:lpstr>
      <vt:lpstr>PowerPoint-presentasjon</vt:lpstr>
      <vt:lpstr>PowerPoint-presentasjon</vt:lpstr>
      <vt:lpstr>Tilskot i 2025</vt:lpstr>
      <vt:lpstr>Rammer</vt:lpstr>
      <vt:lpstr>PowerPoint-presentasjon</vt:lpstr>
      <vt:lpstr>PowerPoint-presentasjon</vt:lpstr>
      <vt:lpstr>  Nettside, kursstatistikk og studieplanar </vt:lpstr>
      <vt:lpstr>Lønn/honorar?</vt:lpstr>
      <vt:lpstr>Åpent for alle</vt:lpstr>
      <vt:lpstr>PowerPoint-presentasjon</vt:lpstr>
      <vt:lpstr>PowerPoint-presentasjon</vt:lpstr>
      <vt:lpstr>PowerPoint-presentasjon</vt:lpstr>
      <vt:lpstr>Tilrettelegging kan være</vt:lpstr>
      <vt:lpstr>Tenkt enkelt, laget ditt tilbyr faktisk:</vt:lpstr>
      <vt:lpstr>PowerPoint-presentasjon</vt:lpstr>
      <vt:lpstr>Nyttige lenker</vt:lpstr>
      <vt:lpstr>Lurer du på noe?  – Kontakt oss!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Innspillsmøte Kulturdepartementet 10.01.2023</dc:title>
  <dc:creator>Kjærsti Gangsø</dc:creator>
  <cp:lastModifiedBy>Nina Warmbrodt Rygnestad</cp:lastModifiedBy>
  <cp:revision>17</cp:revision>
  <cp:lastPrinted>2025-03-11T11:53:12Z</cp:lastPrinted>
  <dcterms:created xsi:type="dcterms:W3CDTF">2023-01-09T07:26:42Z</dcterms:created>
  <dcterms:modified xsi:type="dcterms:W3CDTF">2025-09-16T05:55:57Z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0x010100B2615A2184D407498EC9048FDF2E980F</vt:lpwstr>
  </property>
  <property fmtid="{D5CDD505-2E9C-101B-9397-08002B2CF9AE}" pid="3" name="Order">
    <vt:r8>7162800</vt:r8>
  </property>
  <property fmtid="{D5CDD505-2E9C-101B-9397-08002B2CF9AE}" pid="4" name="MediaServiceImageTags">
    <vt:lpwstr/>
  </property>
</Properties>
</file>